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5"/>
  </p:notesMasterIdLst>
  <p:sldIdLst>
    <p:sldId id="279" r:id="rId2"/>
    <p:sldId id="335" r:id="rId3"/>
    <p:sldId id="1101" r:id="rId4"/>
    <p:sldId id="1231" r:id="rId5"/>
    <p:sldId id="1232" r:id="rId6"/>
    <p:sldId id="1233" r:id="rId7"/>
    <p:sldId id="1235" r:id="rId8"/>
    <p:sldId id="1236" r:id="rId9"/>
    <p:sldId id="1237" r:id="rId10"/>
    <p:sldId id="1165" r:id="rId11"/>
    <p:sldId id="1238" r:id="rId12"/>
    <p:sldId id="1239" r:id="rId13"/>
    <p:sldId id="1241" r:id="rId14"/>
    <p:sldId id="1240" r:id="rId15"/>
    <p:sldId id="1242" r:id="rId16"/>
    <p:sldId id="1243" r:id="rId17"/>
    <p:sldId id="1244" r:id="rId18"/>
    <p:sldId id="1245" r:id="rId19"/>
    <p:sldId id="1246" r:id="rId20"/>
    <p:sldId id="1247" r:id="rId21"/>
    <p:sldId id="1248" r:id="rId22"/>
    <p:sldId id="1249" r:id="rId23"/>
    <p:sldId id="1250" r:id="rId24"/>
    <p:sldId id="1251" r:id="rId25"/>
    <p:sldId id="1252" r:id="rId26"/>
    <p:sldId id="1253" r:id="rId27"/>
    <p:sldId id="1254" r:id="rId28"/>
    <p:sldId id="1255" r:id="rId29"/>
    <p:sldId id="1256" r:id="rId30"/>
    <p:sldId id="1257" r:id="rId31"/>
    <p:sldId id="1258" r:id="rId32"/>
    <p:sldId id="1259" r:id="rId33"/>
    <p:sldId id="1260" r:id="rId34"/>
    <p:sldId id="1261" r:id="rId35"/>
    <p:sldId id="1262" r:id="rId36"/>
    <p:sldId id="1263" r:id="rId37"/>
    <p:sldId id="1264" r:id="rId38"/>
    <p:sldId id="1265" r:id="rId39"/>
    <p:sldId id="1266" r:id="rId40"/>
    <p:sldId id="1267" r:id="rId41"/>
    <p:sldId id="1268" r:id="rId42"/>
    <p:sldId id="1269" r:id="rId43"/>
    <p:sldId id="1270" r:id="rId44"/>
    <p:sldId id="1271" r:id="rId45"/>
    <p:sldId id="1272" r:id="rId46"/>
    <p:sldId id="1273" r:id="rId47"/>
    <p:sldId id="1275" r:id="rId48"/>
    <p:sldId id="1274" r:id="rId49"/>
    <p:sldId id="1276" r:id="rId50"/>
    <p:sldId id="1166" r:id="rId51"/>
    <p:sldId id="1277" r:id="rId52"/>
    <p:sldId id="1278" r:id="rId53"/>
    <p:sldId id="1279" r:id="rId54"/>
    <p:sldId id="1280" r:id="rId55"/>
    <p:sldId id="1167" r:id="rId56"/>
    <p:sldId id="1294" r:id="rId57"/>
    <p:sldId id="1293" r:id="rId58"/>
    <p:sldId id="1292" r:id="rId59"/>
    <p:sldId id="1291" r:id="rId60"/>
    <p:sldId id="1290" r:id="rId61"/>
    <p:sldId id="1283" r:id="rId62"/>
    <p:sldId id="1282" r:id="rId63"/>
    <p:sldId id="1281" r:id="rId64"/>
    <p:sldId id="1295" r:id="rId65"/>
    <p:sldId id="1296" r:id="rId66"/>
    <p:sldId id="1308" r:id="rId67"/>
    <p:sldId id="1307" r:id="rId68"/>
    <p:sldId id="1306" r:id="rId69"/>
    <p:sldId id="1299" r:id="rId70"/>
    <p:sldId id="1298" r:id="rId71"/>
    <p:sldId id="1297" r:id="rId72"/>
    <p:sldId id="1309" r:id="rId73"/>
    <p:sldId id="1310" r:id="rId74"/>
    <p:sldId id="1312" r:id="rId75"/>
    <p:sldId id="1316" r:id="rId76"/>
    <p:sldId id="1315" r:id="rId77"/>
    <p:sldId id="1314" r:id="rId78"/>
    <p:sldId id="1313" r:id="rId79"/>
    <p:sldId id="1311" r:id="rId80"/>
    <p:sldId id="1317" r:id="rId81"/>
    <p:sldId id="1318" r:id="rId82"/>
    <p:sldId id="1320" r:id="rId83"/>
    <p:sldId id="1322" r:id="rId84"/>
    <p:sldId id="1323" r:id="rId85"/>
    <p:sldId id="1324" r:id="rId86"/>
    <p:sldId id="1325" r:id="rId87"/>
    <p:sldId id="1326" r:id="rId88"/>
    <p:sldId id="1321" r:id="rId89"/>
    <p:sldId id="1327" r:id="rId90"/>
    <p:sldId id="1328" r:id="rId91"/>
    <p:sldId id="1329" r:id="rId92"/>
    <p:sldId id="1319" r:id="rId93"/>
    <p:sldId id="1331" r:id="rId94"/>
    <p:sldId id="1333" r:id="rId95"/>
    <p:sldId id="1334" r:id="rId96"/>
    <p:sldId id="1335" r:id="rId97"/>
    <p:sldId id="1337" r:id="rId98"/>
    <p:sldId id="1338" r:id="rId99"/>
    <p:sldId id="1330" r:id="rId100"/>
    <p:sldId id="1339" r:id="rId101"/>
    <p:sldId id="1340" r:id="rId102"/>
    <p:sldId id="1341" r:id="rId103"/>
    <p:sldId id="862" r:id="rId10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0B4C6"/>
    <a:srgbClr val="B2B2FF"/>
    <a:srgbClr val="FFD8D8"/>
    <a:srgbClr val="DDE6FD"/>
    <a:srgbClr val="FF33CC"/>
    <a:srgbClr val="B2E0B2"/>
    <a:srgbClr val="D5E05B"/>
    <a:srgbClr val="EFA28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36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B4580-07F8-4EE6-81A1-51BACD88345C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FDC2F-C0D0-49DA-99D9-B68EAB2CC6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16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0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0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708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7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pic.hust.edu.cn/single/index/_class/3/1376?c=&#21326;&#20013;&#22823;&#19968;&#26223;" TargetMode="External"/><Relationship Id="rId13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12" Type="http://schemas.openxmlformats.org/officeDocument/2006/relationships/hyperlink" Target="http://pic.hust.edu.cn/single/index/_class/4/1421?c=&#21326;&#20013;&#22823;&#19968;&#26223;" TargetMode="External"/><Relationship Id="rId1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6" Type="http://schemas.openxmlformats.org/officeDocument/2006/relationships/oleObject" Target="../embeddings/oleObject2.bin"/><Relationship Id="rId1" Type="http://schemas.openxmlformats.org/officeDocument/2006/relationships/vmlDrawing" Target="../drawings/vmlDrawing2.vml"/><Relationship Id="rId6" Type="http://schemas.openxmlformats.org/officeDocument/2006/relationships/hyperlink" Target="http://pic.hust.edu.cn/single/index/_class/2/1296?c=&#21326;&#20013;&#22823;&#19968;&#26223;" TargetMode="External"/><Relationship Id="rId11" Type="http://schemas.openxmlformats.org/officeDocument/2006/relationships/image" Target="../media/image6.jpeg"/><Relationship Id="rId5" Type="http://schemas.openxmlformats.org/officeDocument/2006/relationships/image" Target="../media/image3.jpeg"/><Relationship Id="rId15" Type="http://schemas.openxmlformats.org/officeDocument/2006/relationships/image" Target="../media/image8.jpeg"/><Relationship Id="rId10" Type="http://schemas.openxmlformats.org/officeDocument/2006/relationships/hyperlink" Target="http://pic.hust.edu.cn/single/index/_class/3/1394?c=&#21326;&#20013;&#22823;&#19968;&#26223;" TargetMode="External"/><Relationship Id="rId4" Type="http://schemas.openxmlformats.org/officeDocument/2006/relationships/hyperlink" Target="http://pic.hust.edu.cn/single/index/_class/0/803?c=&#21326;&#20013;&#22823;&#19968;&#26223;" TargetMode="External"/><Relationship Id="rId9" Type="http://schemas.openxmlformats.org/officeDocument/2006/relationships/image" Target="../media/image5.jpeg"/><Relationship Id="rId14" Type="http://schemas.openxmlformats.org/officeDocument/2006/relationships/hyperlink" Target="http://pic.hust.edu.cn/single/index/_class/4/1428?c=&#21326;&#20013;&#22823;&#19968;&#26223;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2"/>
          <p:cNvGrpSpPr>
            <a:grpSpLocks/>
          </p:cNvGrpSpPr>
          <p:nvPr/>
        </p:nvGrpSpPr>
        <p:grpSpPr bwMode="auto">
          <a:xfrm>
            <a:off x="762001" y="2786063"/>
            <a:ext cx="11010900" cy="119062"/>
            <a:chOff x="288" y="1248"/>
            <a:chExt cx="5229" cy="96"/>
          </a:xfrm>
        </p:grpSpPr>
        <p:grpSp>
          <p:nvGrpSpPr>
            <p:cNvPr id="4" name="Group 368"/>
            <p:cNvGrpSpPr>
              <a:grpSpLocks/>
            </p:cNvGrpSpPr>
            <p:nvPr userDrawn="1"/>
          </p:nvGrpSpPr>
          <p:grpSpPr bwMode="auto">
            <a:xfrm>
              <a:off x="288" y="1248"/>
              <a:ext cx="5228" cy="96"/>
              <a:chOff x="192" y="498"/>
              <a:chExt cx="5376" cy="78"/>
            </a:xfrm>
          </p:grpSpPr>
          <p:sp>
            <p:nvSpPr>
              <p:cNvPr id="6" name="Rectangle 369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" name="Line 370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5" name="Picture 371" descr="Untitled-4 copy"/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Picture 429" descr="http://pic.hust.edu.cn/pic/nav/803.jp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177618" y="6143625"/>
            <a:ext cx="1680633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33" descr="http://pic.hust.edu.cn/pic/nav/1296.jpg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10511368" y="4598989"/>
            <a:ext cx="168063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35" descr="http://pic.hust.edu.cn/pic/nav/1376.jpg">
            <a:hlinkClick r:id="rId8"/>
          </p:cNvPr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10511368" y="6100764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37" descr="http://pic.hust.edu.cn/pic/nav/1394.jpg">
            <a:hlinkClick r:id="rId10"/>
          </p:cNvPr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8858252" y="5386389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39" descr="http://pic.hust.edu.cn/pic/nav/1421.jpg">
            <a:hlinkClick r:id="rId12"/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858252" y="6127751"/>
            <a:ext cx="168063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41" descr="http://pic.hust.edu.cn/pic/nav/1428.jpg">
            <a:hlinkClick r:id="rId14"/>
          </p:cNvPr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10511368" y="5357814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Object 442"/>
          <p:cNvGraphicFramePr>
            <a:graphicFrameLocks noChangeAspect="1"/>
          </p:cNvGraphicFramePr>
          <p:nvPr/>
        </p:nvGraphicFramePr>
        <p:xfrm>
          <a:off x="95251" y="34925"/>
          <a:ext cx="2063749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2" name="位图图像" r:id="rId16" imgW="2247619" imgH="1685714" progId="PBrush">
                  <p:embed/>
                </p:oleObj>
              </mc:Choice>
              <mc:Fallback>
                <p:oleObj name="位图图像" r:id="rId16" imgW="2247619" imgH="1685714" progId="PBrush">
                  <p:embed/>
                  <p:pic>
                    <p:nvPicPr>
                      <p:cNvPr id="14" name="Object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1" y="34925"/>
                        <a:ext cx="2063749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857213" y="2285992"/>
            <a:ext cx="10668000" cy="533400"/>
          </a:xfrm>
        </p:spPr>
        <p:txBody>
          <a:bodyPr/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1" y="6596064"/>
            <a:ext cx="1191684" cy="244475"/>
          </a:xfrm>
        </p:spPr>
        <p:txBody>
          <a:bodyPr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16" name="Rectangle 37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064000" y="6596064"/>
            <a:ext cx="1117600" cy="2619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01B15-51C5-4543-8646-27AED7159C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7" name="Rectangle 374"/>
          <p:cNvSpPr>
            <a:spLocks noGrp="1" noChangeArrowheads="1"/>
          </p:cNvSpPr>
          <p:nvPr>
            <p:ph type="dt" sz="half" idx="12"/>
          </p:nvPr>
        </p:nvSpPr>
        <p:spPr>
          <a:xfrm>
            <a:off x="0" y="6596064"/>
            <a:ext cx="2540000" cy="2619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82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64153-0567-4266-A1CF-C858566996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10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64600" y="152400"/>
            <a:ext cx="2819400" cy="6248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8255000" cy="6248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14B58-9775-4ADF-8599-FCF19B5673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443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457914"/>
            <a:ext cx="12192000" cy="400110"/>
          </a:xfrm>
          <a:prstGeom prst="rect">
            <a:avLst/>
          </a:prstGeom>
          <a:solidFill>
            <a:schemeClr val="tx2">
              <a:alpha val="3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自动化学院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074400" y="6429396"/>
            <a:ext cx="1117600" cy="357166"/>
          </a:xfrm>
          <a:ln/>
        </p:spPr>
        <p:txBody>
          <a:bodyPr/>
          <a:lstStyle>
            <a:lvl1pPr>
              <a:defRPr sz="2000" b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1E287EE-1289-4991-82CE-EFE584F53F4F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74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31B8F-3516-42C3-83A0-0BE91B683E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553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6800" y="1066800"/>
            <a:ext cx="553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EEC58-89F5-441E-A838-5B7BA2476F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69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9BBF3-2E5D-4C72-85D8-0F814F1E61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39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6E4C9-78BD-4F77-9C38-0D0B943F93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741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B171D-A1F9-42E8-BD2B-16AA89E591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039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011E7-3EAE-47CA-A409-CC810C5F1C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44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88B96-F116-4CAD-A388-A6B52ED373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791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Freeform 126"/>
          <p:cNvSpPr>
            <a:spLocks/>
          </p:cNvSpPr>
          <p:nvPr/>
        </p:nvSpPr>
        <p:spPr bwMode="gray">
          <a:xfrm>
            <a:off x="-16933" y="342900"/>
            <a:ext cx="8043333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620000" y="648335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66400" y="6477000"/>
            <a:ext cx="1117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63D80F8-DC27-48CA-A22D-C490E65723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978400" y="6477000"/>
            <a:ext cx="2540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06400" y="1066800"/>
            <a:ext cx="11277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grpSp>
        <p:nvGrpSpPr>
          <p:cNvPr id="1033" name="Group 191"/>
          <p:cNvGrpSpPr>
            <a:grpSpLocks/>
          </p:cNvGrpSpPr>
          <p:nvPr/>
        </p:nvGrpSpPr>
        <p:grpSpPr bwMode="auto">
          <a:xfrm>
            <a:off x="406400" y="800101"/>
            <a:ext cx="11169651" cy="131763"/>
            <a:chOff x="192" y="498"/>
            <a:chExt cx="5376" cy="78"/>
          </a:xfrm>
        </p:grpSpPr>
        <p:grpSp>
          <p:nvGrpSpPr>
            <p:cNvPr id="1035" name="Group 192"/>
            <p:cNvGrpSpPr>
              <a:grpSpLocks/>
            </p:cNvGrpSpPr>
            <p:nvPr userDrawn="1"/>
          </p:nvGrpSpPr>
          <p:grpSpPr bwMode="auto">
            <a:xfrm>
              <a:off x="192" y="498"/>
              <a:ext cx="5376" cy="78"/>
              <a:chOff x="192" y="498"/>
              <a:chExt cx="5376" cy="78"/>
            </a:xfrm>
          </p:grpSpPr>
          <p:sp>
            <p:nvSpPr>
              <p:cNvPr id="1217" name="Rectangle 193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218" name="Line 194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1036" name="Picture 195" descr="Untitled-4 copy"/>
            <p:cNvPicPr>
              <a:picLocks noChangeAspect="1" noChangeArrowheads="1"/>
            </p:cNvPicPr>
            <p:nvPr userDrawn="1"/>
          </p:nvPicPr>
          <p:blipFill>
            <a:blip r:embed="rId14"/>
            <a:srcRect/>
            <a:stretch>
              <a:fillRect/>
            </a:stretch>
          </p:blipFill>
          <p:spPr bwMode="gray">
            <a:xfrm>
              <a:off x="300" y="504"/>
              <a:ext cx="7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06400" y="152401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graphicFrame>
        <p:nvGraphicFramePr>
          <p:cNvPr id="1026" name="Object 267"/>
          <p:cNvGraphicFramePr>
            <a:graphicFrameLocks noChangeAspect="1"/>
          </p:cNvGraphicFramePr>
          <p:nvPr/>
        </p:nvGraphicFramePr>
        <p:xfrm>
          <a:off x="10621433" y="42864"/>
          <a:ext cx="15240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" name="位图图像" r:id="rId15" imgW="2247619" imgH="1685714" progId="PBrush">
                  <p:embed/>
                </p:oleObj>
              </mc:Choice>
              <mc:Fallback>
                <p:oleObj name="位图图像" r:id="rId15" imgW="2247619" imgH="1685714" progId="PBrush">
                  <p:embed/>
                  <p:pic>
                    <p:nvPicPr>
                      <p:cNvPr id="1026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1433" y="42864"/>
                        <a:ext cx="15240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FD56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ED9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871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11" Type="http://schemas.openxmlformats.org/officeDocument/2006/relationships/image" Target="../media/image25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6.png"/><Relationship Id="rId9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png"/><Relationship Id="rId4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png"/><Relationship Id="rId4" Type="http://schemas.openxmlformats.org/officeDocument/2006/relationships/image" Target="../media/image5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3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png"/><Relationship Id="rId11" Type="http://schemas.openxmlformats.org/officeDocument/2006/relationships/image" Target="../media/image104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01.png"/><Relationship Id="rId4" Type="http://schemas.openxmlformats.org/officeDocument/2006/relationships/image" Target="../media/image26.png"/><Relationship Id="rId9" Type="http://schemas.openxmlformats.org/officeDocument/2006/relationships/image" Target="../media/image100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0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5.jpe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oleObject" Target="../embeddings/oleObject8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26.png"/><Relationship Id="rId7" Type="http://schemas.openxmlformats.org/officeDocument/2006/relationships/image" Target="../media/image1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71764" y="2038135"/>
            <a:ext cx="3248472" cy="747712"/>
          </a:xfrm>
        </p:spPr>
        <p:txBody>
          <a:bodyPr/>
          <a:lstStyle/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zh-CN" altLang="en-US" sz="6000" dirty="0">
                <a:solidFill>
                  <a:srgbClr val="0000FF"/>
                </a:solidFill>
                <a:latin typeface="方正姚体" pitchFamily="2" charset="-122"/>
                <a:ea typeface="方正姚体" pitchFamily="2" charset="-122"/>
                <a:cs typeface="+mn-cs"/>
              </a:rPr>
              <a:t>模式识别</a:t>
            </a:r>
            <a:endParaRPr lang="zh-CN" altLang="en-GB" sz="6000" dirty="0">
              <a:solidFill>
                <a:srgbClr val="0000FF"/>
              </a:solidFill>
              <a:latin typeface="方正姚体" pitchFamily="2" charset="-122"/>
              <a:ea typeface="方正姚体" pitchFamily="2" charset="-122"/>
              <a:cs typeface="+mn-cs"/>
            </a:endParaRPr>
          </a:p>
        </p:txBody>
      </p:sp>
      <p:sp>
        <p:nvSpPr>
          <p:cNvPr id="4100" name="TextBox 6"/>
          <p:cNvSpPr txBox="1">
            <a:spLocks noChangeArrowheads="1"/>
          </p:cNvSpPr>
          <p:nvPr/>
        </p:nvSpPr>
        <p:spPr bwMode="auto">
          <a:xfrm>
            <a:off x="6672064" y="281925"/>
            <a:ext cx="536922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18D9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人工智能与自动化学院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54887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 kern="0" dirty="0" err="1">
                <a:solidFill>
                  <a:srgbClr val="0000FF"/>
                </a:solidFill>
                <a:latin typeface="Arial" charset="0"/>
              </a:rPr>
              <a:t>AlexNet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 in ImageNet 2012</a:t>
            </a: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52D6423A-FF62-4553-BE79-E4BD5EF72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1" b="34445"/>
          <a:stretch/>
        </p:blipFill>
        <p:spPr>
          <a:xfrm>
            <a:off x="187102" y="2136634"/>
            <a:ext cx="11817796" cy="34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15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9C835C-21BB-4254-B272-FAE6D273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98" y="3890231"/>
            <a:ext cx="3128322" cy="19222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17E1DA-8DE9-45EA-B24E-3D6ED00D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39" y="959677"/>
            <a:ext cx="9144000" cy="54381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421C666-C928-4EA9-9B7B-B98F9110FE23}"/>
              </a:ext>
            </a:extLst>
          </p:cNvPr>
          <p:cNvSpPr/>
          <p:nvPr/>
        </p:nvSpPr>
        <p:spPr>
          <a:xfrm>
            <a:off x="9501651" y="2869913"/>
            <a:ext cx="2501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zh-CN" altLang="en-US" sz="2800" kern="0" dirty="0">
                <a:latin typeface="+mn-ea"/>
              </a:rPr>
              <a:t>所有参数都是通过学习得到</a:t>
            </a:r>
            <a:endParaRPr lang="zh-TW" altLang="en-US" sz="2800" kern="0" dirty="0"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9595E3-CC31-424E-8776-C98C693FB166}"/>
              </a:ext>
            </a:extLst>
          </p:cNvPr>
          <p:cNvSpPr/>
          <p:nvPr/>
        </p:nvSpPr>
        <p:spPr>
          <a:xfrm>
            <a:off x="9501651" y="4374285"/>
            <a:ext cx="2501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zh-CN" altLang="en-US" sz="2800" kern="0" dirty="0">
                <a:latin typeface="+mn-ea"/>
              </a:rPr>
              <a:t>端到端的学习</a:t>
            </a:r>
            <a:endParaRPr lang="zh-TW" altLang="en-US" sz="28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6524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曹治国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232483" y="188294"/>
            <a:ext cx="1195951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第十一讲 卷积神经网络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(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Convolutional Neural Networks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C4E96EA-B978-44C7-B07E-B05B4A081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525343"/>
            <a:ext cx="7578303" cy="51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背景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Background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卷积核的知识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About Convolutional Kernels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卷积神经网络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Convolutional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应用示例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Case Study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552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应用示例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DD2193-7ACC-4AF1-80E5-463E4FE55CC5}"/>
              </a:ext>
            </a:extLst>
          </p:cNvPr>
          <p:cNvSpPr/>
          <p:nvPr/>
        </p:nvSpPr>
        <p:spPr>
          <a:xfrm>
            <a:off x="2666390" y="2468133"/>
            <a:ext cx="6216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此部分请各位老师根据所剩课时长度介绍实例帮助学生理解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033084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D2AA346-71C3-46A0-8EAE-8FA0E766EA69}"/>
              </a:ext>
            </a:extLst>
          </p:cNvPr>
          <p:cNvSpPr txBox="1">
            <a:spLocks/>
          </p:cNvSpPr>
          <p:nvPr/>
        </p:nvSpPr>
        <p:spPr bwMode="black">
          <a:xfrm>
            <a:off x="-24680" y="122882"/>
            <a:ext cx="1195951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/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第十讲 神经网络到深度学习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(</a:t>
            </a:r>
            <a:r>
              <a:rPr lang="en-US" altLang="zh-CN" sz="2800" i="1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From Neural Networks to Deep Learning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127D1D8-6341-42CB-881C-90316DB7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159" y="1340572"/>
            <a:ext cx="8351837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11.1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背景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(Background)</a:t>
            </a:r>
          </a:p>
          <a:p>
            <a:pPr marL="0" marR="0" lvl="0" indent="0" algn="l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  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CNN</a:t>
            </a: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在计算机视觉影响力的一段往事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11.2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卷积核的知识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(About Convolutional Kernels)</a:t>
            </a:r>
          </a:p>
          <a:p>
            <a:pPr marL="0" marR="0" lvl="0" indent="0" algn="l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</a:t>
            </a:r>
            <a:r>
              <a:rPr kumimoji="1"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滤波器组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、纹理基元、视觉词典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11.3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卷积神经网络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(Convolutional Neural Networks)</a:t>
            </a:r>
          </a:p>
          <a:p>
            <a:pPr marL="0" marR="0" lvl="0" indent="0" algn="l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卷积层、池化层、全连接层。。。</a:t>
            </a:r>
            <a:endParaRPr kumimoji="1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11.4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应用示例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(Case Study)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</a:t>
            </a:r>
            <a:r>
              <a:rPr kumimoji="1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。。。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60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1" name="Picture 2" descr="http://www.52ml.net/wp-content/uploads/2014/03/3a924bf1384e6d60b60d8fc1eb878176.jpg">
            <a:extLst>
              <a:ext uri="{FF2B5EF4-FFF2-40B4-BE49-F238E27FC236}">
                <a16:creationId xmlns:a16="http://schemas.microsoft.com/office/drawing/2014/main" id="{CFC5DA3B-F290-4ABE-AC03-F9C45F91C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2" r="28051" b="17332"/>
          <a:stretch/>
        </p:blipFill>
        <p:spPr bwMode="auto">
          <a:xfrm>
            <a:off x="1818508" y="1060250"/>
            <a:ext cx="3269380" cy="438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eople.eecs.berkeley.edu/~malik/malik-color-small.gif">
            <a:extLst>
              <a:ext uri="{FF2B5EF4-FFF2-40B4-BE49-F238E27FC236}">
                <a16:creationId xmlns:a16="http://schemas.microsoft.com/office/drawing/2014/main" id="{3616FFEA-14FC-4D59-9955-A0A412465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47" y="1060250"/>
            <a:ext cx="2910406" cy="438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35BBC25-53EE-4B66-9392-5D4A2CC8146B}"/>
              </a:ext>
            </a:extLst>
          </p:cNvPr>
          <p:cNvSpPr/>
          <p:nvPr/>
        </p:nvSpPr>
        <p:spPr>
          <a:xfrm>
            <a:off x="7208699" y="5469375"/>
            <a:ext cx="1841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Jitendra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Malik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059EBB-E700-4ADE-AB5A-A58237995F76}"/>
              </a:ext>
            </a:extLst>
          </p:cNvPr>
          <p:cNvSpPr/>
          <p:nvPr/>
        </p:nvSpPr>
        <p:spPr>
          <a:xfrm>
            <a:off x="2419710" y="5426479"/>
            <a:ext cx="206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Geoffrey Hinton</a:t>
            </a:r>
          </a:p>
        </p:txBody>
      </p:sp>
    </p:spTree>
    <p:extLst>
      <p:ext uri="{BB962C8B-B14F-4D97-AF65-F5344CB8AC3E}">
        <p14:creationId xmlns:p14="http://schemas.microsoft.com/office/powerpoint/2010/main" val="107642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90A3DA1-FB7A-4C95-8643-52A55D796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43" y="1176202"/>
            <a:ext cx="7735824" cy="22676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94B31F3-7CD7-4F10-A683-6239FB9A009D}"/>
              </a:ext>
            </a:extLst>
          </p:cNvPr>
          <p:cNvSpPr txBox="1"/>
          <p:nvPr/>
        </p:nvSpPr>
        <p:spPr>
          <a:xfrm>
            <a:off x="4802139" y="328541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LeCun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in 1989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Picture 3" descr="asamples">
            <a:extLst>
              <a:ext uri="{FF2B5EF4-FFF2-40B4-BE49-F238E27FC236}">
                <a16:creationId xmlns:a16="http://schemas.microsoft.com/office/drawing/2014/main" id="{1DDD47B2-E7CD-4078-A164-773EF8F81C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467" y="3788894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4">
            <a:extLst>
              <a:ext uri="{FF2B5EF4-FFF2-40B4-BE49-F238E27FC236}">
                <a16:creationId xmlns:a16="http://schemas.microsoft.com/office/drawing/2014/main" id="{9A05C372-6297-4B61-9630-3D04E121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6515" y="6116713"/>
            <a:ext cx="2693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marL="0" marR="0" lvl="0" indent="0" defTabSz="4572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Digit recognition, AT&amp;T labs</a:t>
            </a:r>
          </a:p>
        </p:txBody>
      </p:sp>
    </p:spTree>
    <p:extLst>
      <p:ext uri="{BB962C8B-B14F-4D97-AF65-F5344CB8AC3E}">
        <p14:creationId xmlns:p14="http://schemas.microsoft.com/office/powerpoint/2010/main" val="2371625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Networks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9CDE5A-761B-4CA1-9A2A-5211DB0D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04" y="5673179"/>
            <a:ext cx="1907704" cy="460369"/>
          </a:xfrm>
          <a:prstGeom prst="rect">
            <a:avLst/>
          </a:prstGeom>
        </p:spPr>
      </p:pic>
      <p:sp>
        <p:nvSpPr>
          <p:cNvPr id="19" name="思想气泡: 云 18">
            <a:extLst>
              <a:ext uri="{FF2B5EF4-FFF2-40B4-BE49-F238E27FC236}">
                <a16:creationId xmlns:a16="http://schemas.microsoft.com/office/drawing/2014/main" id="{F57778EA-EC8D-442F-9E0F-B919788EEFCD}"/>
              </a:ext>
            </a:extLst>
          </p:cNvPr>
          <p:cNvSpPr/>
          <p:nvPr/>
        </p:nvSpPr>
        <p:spPr>
          <a:xfrm>
            <a:off x="6895708" y="5130140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graphicFrame>
        <p:nvGraphicFramePr>
          <p:cNvPr id="20" name="对象 5">
            <a:extLst>
              <a:ext uri="{FF2B5EF4-FFF2-40B4-BE49-F238E27FC236}">
                <a16:creationId xmlns:a16="http://schemas.microsoft.com/office/drawing/2014/main" id="{00DCCD4C-642F-4608-B329-1FCD36E0F0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1683" y="1890078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" name="BMP 图像" r:id="rId5" imgW="0" imgH="0" progId="Paint.Picture">
                  <p:embed/>
                </p:oleObj>
              </mc:Choice>
              <mc:Fallback>
                <p:oleObj name="BMP 图像" r:id="rId5" imgW="0" imgH="0" progId="Paint.Picture">
                  <p:embed/>
                  <p:pic>
                    <p:nvPicPr>
                      <p:cNvPr id="20" name="对象 5">
                        <a:extLst>
                          <a:ext uri="{FF2B5EF4-FFF2-40B4-BE49-F238E27FC236}">
                            <a16:creationId xmlns:a16="http://schemas.microsoft.com/office/drawing/2014/main" id="{00DCCD4C-642F-4608-B329-1FCD36E0F0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1683" y="1890078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B081D1E7-FEFE-4186-8F37-0928368AF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020" y="1890078"/>
            <a:ext cx="8880600" cy="1600200"/>
          </a:xfrm>
          <a:prstGeom prst="rect">
            <a:avLst/>
          </a:prstGeom>
        </p:spPr>
      </p:pic>
      <p:grpSp>
        <p:nvGrpSpPr>
          <p:cNvPr id="22" name="群組 77">
            <a:extLst>
              <a:ext uri="{FF2B5EF4-FFF2-40B4-BE49-F238E27FC236}">
                <a16:creationId xmlns:a16="http://schemas.microsoft.com/office/drawing/2014/main" id="{7F541FAF-2FEA-48F6-9265-326C9F518528}"/>
              </a:ext>
            </a:extLst>
          </p:cNvPr>
          <p:cNvGrpSpPr/>
          <p:nvPr/>
        </p:nvGrpSpPr>
        <p:grpSpPr>
          <a:xfrm>
            <a:off x="3935197" y="2224739"/>
            <a:ext cx="1134648" cy="3130011"/>
            <a:chOff x="2332137" y="1770729"/>
            <a:chExt cx="1134648" cy="31300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9E539A8-D5FD-4832-BBFA-6591F571E683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文字方塊 3">
              <a:extLst>
                <a:ext uri="{FF2B5EF4-FFF2-40B4-BE49-F238E27FC236}">
                  <a16:creationId xmlns:a16="http://schemas.microsoft.com/office/drawing/2014/main" id="{A454256D-C804-4C04-9028-C960CCBEAFE5}"/>
                </a:ext>
              </a:extLst>
            </p:cNvPr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橢圓 17">
              <a:extLst>
                <a:ext uri="{FF2B5EF4-FFF2-40B4-BE49-F238E27FC236}">
                  <a16:creationId xmlns:a16="http://schemas.microsoft.com/office/drawing/2014/main" id="{734A4C3A-EF50-40D0-ACF7-69E6E98E193A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18">
              <a:extLst>
                <a:ext uri="{FF2B5EF4-FFF2-40B4-BE49-F238E27FC236}">
                  <a16:creationId xmlns:a16="http://schemas.microsoft.com/office/drawing/2014/main" id="{B1CB6A70-FE4F-4784-A6EE-912B48F382A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橢圓 19">
              <a:extLst>
                <a:ext uri="{FF2B5EF4-FFF2-40B4-BE49-F238E27FC236}">
                  <a16:creationId xmlns:a16="http://schemas.microsoft.com/office/drawing/2014/main" id="{1F68F9D9-77F5-40D1-8607-7B225C94D305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文字方塊 20">
              <a:extLst>
                <a:ext uri="{FF2B5EF4-FFF2-40B4-BE49-F238E27FC236}">
                  <a16:creationId xmlns:a16="http://schemas.microsoft.com/office/drawing/2014/main" id="{D187A5F7-25CA-4848-9ADF-40FE8C6BB28B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0" name="群組 78">
            <a:extLst>
              <a:ext uri="{FF2B5EF4-FFF2-40B4-BE49-F238E27FC236}">
                <a16:creationId xmlns:a16="http://schemas.microsoft.com/office/drawing/2014/main" id="{2421D300-E5E3-4300-97BE-4EA280AD12CD}"/>
              </a:ext>
            </a:extLst>
          </p:cNvPr>
          <p:cNvGrpSpPr/>
          <p:nvPr/>
        </p:nvGrpSpPr>
        <p:grpSpPr>
          <a:xfrm>
            <a:off x="5260095" y="2224739"/>
            <a:ext cx="1134648" cy="3113664"/>
            <a:chOff x="3657035" y="1770729"/>
            <a:chExt cx="1134648" cy="31136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E1BD1EB-D5E2-42F9-8E66-B53B497F472C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文字方塊 4">
              <a:extLst>
                <a:ext uri="{FF2B5EF4-FFF2-40B4-BE49-F238E27FC236}">
                  <a16:creationId xmlns:a16="http://schemas.microsoft.com/office/drawing/2014/main" id="{ACB344F8-D79E-4CDF-952A-EE4CDF2C3E29}"/>
                </a:ext>
              </a:extLst>
            </p:cNvPr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2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24">
              <a:extLst>
                <a:ext uri="{FF2B5EF4-FFF2-40B4-BE49-F238E27FC236}">
                  <a16:creationId xmlns:a16="http://schemas.microsoft.com/office/drawing/2014/main" id="{9DB8D527-0E50-4208-B423-E652637C145A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橢圓 25">
              <a:extLst>
                <a:ext uri="{FF2B5EF4-FFF2-40B4-BE49-F238E27FC236}">
                  <a16:creationId xmlns:a16="http://schemas.microsoft.com/office/drawing/2014/main" id="{4C3EF163-99BC-4ADC-A432-D930CD8D44CC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橢圓 26">
              <a:extLst>
                <a:ext uri="{FF2B5EF4-FFF2-40B4-BE49-F238E27FC236}">
                  <a16:creationId xmlns:a16="http://schemas.microsoft.com/office/drawing/2014/main" id="{FB18C49B-779C-4152-9D2D-306BF3C8AA86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文字方塊 27">
              <a:extLst>
                <a:ext uri="{FF2B5EF4-FFF2-40B4-BE49-F238E27FC236}">
                  <a16:creationId xmlns:a16="http://schemas.microsoft.com/office/drawing/2014/main" id="{14853868-84D5-4E8E-8FAF-62DC3CA5E844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7" name="群組 79">
            <a:extLst>
              <a:ext uri="{FF2B5EF4-FFF2-40B4-BE49-F238E27FC236}">
                <a16:creationId xmlns:a16="http://schemas.microsoft.com/office/drawing/2014/main" id="{DABA57AF-3C32-4CA0-9F33-5797481B603B}"/>
              </a:ext>
            </a:extLst>
          </p:cNvPr>
          <p:cNvGrpSpPr/>
          <p:nvPr/>
        </p:nvGrpSpPr>
        <p:grpSpPr>
          <a:xfrm>
            <a:off x="7471441" y="2224739"/>
            <a:ext cx="1134648" cy="3130011"/>
            <a:chOff x="5868381" y="1770729"/>
            <a:chExt cx="1134648" cy="313001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E2F06E3-39B2-440F-A873-57A377E4BA24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5">
              <a:extLst>
                <a:ext uri="{FF2B5EF4-FFF2-40B4-BE49-F238E27FC236}">
                  <a16:creationId xmlns:a16="http://schemas.microsoft.com/office/drawing/2014/main" id="{F3D202C5-5660-4483-B1AD-54C4B36E7E1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L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橢圓 28">
              <a:extLst>
                <a:ext uri="{FF2B5EF4-FFF2-40B4-BE49-F238E27FC236}">
                  <a16:creationId xmlns:a16="http://schemas.microsoft.com/office/drawing/2014/main" id="{583B34FD-5BC7-4C70-A54C-0D543519DD48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橢圓 29">
              <a:extLst>
                <a:ext uri="{FF2B5EF4-FFF2-40B4-BE49-F238E27FC236}">
                  <a16:creationId xmlns:a16="http://schemas.microsoft.com/office/drawing/2014/main" id="{4B8A7690-2AF0-4E9E-8E21-785775B56FA3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30">
              <a:extLst>
                <a:ext uri="{FF2B5EF4-FFF2-40B4-BE49-F238E27FC236}">
                  <a16:creationId xmlns:a16="http://schemas.microsoft.com/office/drawing/2014/main" id="{EE323FA2-3291-4AD8-B9BF-53FF8521C8C6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文字方塊 31">
              <a:extLst>
                <a:ext uri="{FF2B5EF4-FFF2-40B4-BE49-F238E27FC236}">
                  <a16:creationId xmlns:a16="http://schemas.microsoft.com/office/drawing/2014/main" id="{47A9F37C-C265-4B71-BD02-15BAAF7D7E4A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32">
            <a:extLst>
              <a:ext uri="{FF2B5EF4-FFF2-40B4-BE49-F238E27FC236}">
                <a16:creationId xmlns:a16="http://schemas.microsoft.com/office/drawing/2014/main" id="{77E2D1E3-CA7C-460E-A1DA-38E1BCC70F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33">
            <a:extLst>
              <a:ext uri="{FF2B5EF4-FFF2-40B4-BE49-F238E27FC236}">
                <a16:creationId xmlns:a16="http://schemas.microsoft.com/office/drawing/2014/main" id="{2D2E0358-7663-4F46-B1E7-9C961AB9CF2E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34">
            <a:extLst>
              <a:ext uri="{FF2B5EF4-FFF2-40B4-BE49-F238E27FC236}">
                <a16:creationId xmlns:a16="http://schemas.microsoft.com/office/drawing/2014/main" id="{97CFDFF1-7E00-4670-97E4-63B8432C01F1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32">
            <a:extLst>
              <a:ext uri="{FF2B5EF4-FFF2-40B4-BE49-F238E27FC236}">
                <a16:creationId xmlns:a16="http://schemas.microsoft.com/office/drawing/2014/main" id="{DFF56A40-06DF-48BD-BD68-ADFB4DA3BC8E}"/>
              </a:ext>
            </a:extLst>
          </p:cNvPr>
          <p:cNvSpPr txBox="1"/>
          <p:nvPr/>
        </p:nvSpPr>
        <p:spPr>
          <a:xfrm>
            <a:off x="6203183" y="26458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33">
            <a:extLst>
              <a:ext uri="{FF2B5EF4-FFF2-40B4-BE49-F238E27FC236}">
                <a16:creationId xmlns:a16="http://schemas.microsoft.com/office/drawing/2014/main" id="{D60D3760-CBCF-48B9-B054-9111CC9CB634}"/>
              </a:ext>
            </a:extLst>
          </p:cNvPr>
          <p:cNvSpPr txBox="1"/>
          <p:nvPr/>
        </p:nvSpPr>
        <p:spPr>
          <a:xfrm>
            <a:off x="6210132" y="34068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34">
            <a:extLst>
              <a:ext uri="{FF2B5EF4-FFF2-40B4-BE49-F238E27FC236}">
                <a16:creationId xmlns:a16="http://schemas.microsoft.com/office/drawing/2014/main" id="{12F08DD9-A9EC-45E4-A49C-2BFEAB47A180}"/>
              </a:ext>
            </a:extLst>
          </p:cNvPr>
          <p:cNvSpPr txBox="1"/>
          <p:nvPr/>
        </p:nvSpPr>
        <p:spPr>
          <a:xfrm>
            <a:off x="6239148" y="4622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3" name="群組 81">
            <a:extLst>
              <a:ext uri="{FF2B5EF4-FFF2-40B4-BE49-F238E27FC236}">
                <a16:creationId xmlns:a16="http://schemas.microsoft.com/office/drawing/2014/main" id="{45447A26-397B-4D0F-987A-FFABE41FDB89}"/>
              </a:ext>
            </a:extLst>
          </p:cNvPr>
          <p:cNvGrpSpPr/>
          <p:nvPr/>
        </p:nvGrpSpPr>
        <p:grpSpPr>
          <a:xfrm>
            <a:off x="6915002" y="2977484"/>
            <a:ext cx="753037" cy="2013721"/>
            <a:chOff x="5357094" y="2515814"/>
            <a:chExt cx="753037" cy="2013721"/>
          </a:xfrm>
        </p:grpSpPr>
        <p:cxnSp>
          <p:nvCxnSpPr>
            <p:cNvPr id="54" name="直線單箭頭接點 66">
              <a:extLst>
                <a:ext uri="{FF2B5EF4-FFF2-40B4-BE49-F238E27FC236}">
                  <a16:creationId xmlns:a16="http://schemas.microsoft.com/office/drawing/2014/main" id="{5A74E15F-3FBE-4AF9-A802-7A7D2F4517A2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直線單箭頭接點 69">
              <a:extLst>
                <a:ext uri="{FF2B5EF4-FFF2-40B4-BE49-F238E27FC236}">
                  <a16:creationId xmlns:a16="http://schemas.microsoft.com/office/drawing/2014/main" id="{4B982AAC-5155-428C-A5C9-A1C53F3E9704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直線單箭頭接點 70">
              <a:extLst>
                <a:ext uri="{FF2B5EF4-FFF2-40B4-BE49-F238E27FC236}">
                  <a16:creationId xmlns:a16="http://schemas.microsoft.com/office/drawing/2014/main" id="{62D4A3CF-6EB6-442F-8715-E55FF15CEAFC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直線單箭頭接點 71">
              <a:extLst>
                <a:ext uri="{FF2B5EF4-FFF2-40B4-BE49-F238E27FC236}">
                  <a16:creationId xmlns:a16="http://schemas.microsoft.com/office/drawing/2014/main" id="{A719459C-BB78-4CC3-A36A-59FECD783C5A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線單箭頭接點 72">
              <a:extLst>
                <a:ext uri="{FF2B5EF4-FFF2-40B4-BE49-F238E27FC236}">
                  <a16:creationId xmlns:a16="http://schemas.microsoft.com/office/drawing/2014/main" id="{18AB49D7-6D7D-48BF-AE4F-E99D9E08E243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線單箭頭接點 73">
              <a:extLst>
                <a:ext uri="{FF2B5EF4-FFF2-40B4-BE49-F238E27FC236}">
                  <a16:creationId xmlns:a16="http://schemas.microsoft.com/office/drawing/2014/main" id="{C72C3E94-1EB6-4A31-B26A-DFDDC6BB7E6D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線單箭頭接點 74">
              <a:extLst>
                <a:ext uri="{FF2B5EF4-FFF2-40B4-BE49-F238E27FC236}">
                  <a16:creationId xmlns:a16="http://schemas.microsoft.com/office/drawing/2014/main" id="{E7E69B42-BD63-4624-AACC-29C960BCD690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線單箭頭接點 75">
              <a:extLst>
                <a:ext uri="{FF2B5EF4-FFF2-40B4-BE49-F238E27FC236}">
                  <a16:creationId xmlns:a16="http://schemas.microsoft.com/office/drawing/2014/main" id="{5A3855BB-F2DB-42F1-872F-B6D0F10B8229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76">
              <a:extLst>
                <a:ext uri="{FF2B5EF4-FFF2-40B4-BE49-F238E27FC236}">
                  <a16:creationId xmlns:a16="http://schemas.microsoft.com/office/drawing/2014/main" id="{D64B9FE9-2873-4B7F-9E88-3BC4FAF175F0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3" name="群組 80">
            <a:extLst>
              <a:ext uri="{FF2B5EF4-FFF2-40B4-BE49-F238E27FC236}">
                <a16:creationId xmlns:a16="http://schemas.microsoft.com/office/drawing/2014/main" id="{94783937-C99B-478F-832F-DF1591F3E7A5}"/>
              </a:ext>
            </a:extLst>
          </p:cNvPr>
          <p:cNvGrpSpPr/>
          <p:nvPr/>
        </p:nvGrpSpPr>
        <p:grpSpPr>
          <a:xfrm>
            <a:off x="4769602" y="2962215"/>
            <a:ext cx="753037" cy="2028469"/>
            <a:chOff x="3166542" y="2508205"/>
            <a:chExt cx="753037" cy="2028469"/>
          </a:xfrm>
        </p:grpSpPr>
        <p:cxnSp>
          <p:nvCxnSpPr>
            <p:cNvPr id="64" name="直線單箭頭接點 35">
              <a:extLst>
                <a:ext uri="{FF2B5EF4-FFF2-40B4-BE49-F238E27FC236}">
                  <a16:creationId xmlns:a16="http://schemas.microsoft.com/office/drawing/2014/main" id="{BA22CFD6-B899-4C5A-A66A-3069C59C8B84}"/>
                </a:ext>
              </a:extLst>
            </p:cNvPr>
            <p:cNvCxnSpPr/>
            <p:nvPr/>
          </p:nvCxnSpPr>
          <p:spPr>
            <a:xfrm>
              <a:off x="3175833" y="25082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直線單箭頭接點 36">
              <a:extLst>
                <a:ext uri="{FF2B5EF4-FFF2-40B4-BE49-F238E27FC236}">
                  <a16:creationId xmlns:a16="http://schemas.microsoft.com/office/drawing/2014/main" id="{7013311D-2D71-4CC3-92DE-188BCE3FBB66}"/>
                </a:ext>
              </a:extLst>
            </p:cNvPr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直線單箭頭接點 37">
              <a:extLst>
                <a:ext uri="{FF2B5EF4-FFF2-40B4-BE49-F238E27FC236}">
                  <a16:creationId xmlns:a16="http://schemas.microsoft.com/office/drawing/2014/main" id="{95B4EBF1-4453-49D5-8AD4-5BBBA6D3F386}"/>
                </a:ext>
              </a:extLst>
            </p:cNvPr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直線單箭頭接點 38">
              <a:extLst>
                <a:ext uri="{FF2B5EF4-FFF2-40B4-BE49-F238E27FC236}">
                  <a16:creationId xmlns:a16="http://schemas.microsoft.com/office/drawing/2014/main" id="{D371B135-608A-4E3D-82A4-368C50786071}"/>
                </a:ext>
              </a:extLst>
            </p:cNvPr>
            <p:cNvCxnSpPr/>
            <p:nvPr/>
          </p:nvCxnSpPr>
          <p:spPr>
            <a:xfrm flipV="1">
              <a:off x="3178175" y="2508205"/>
              <a:ext cx="739062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線單箭頭接點 39">
              <a:extLst>
                <a:ext uri="{FF2B5EF4-FFF2-40B4-BE49-F238E27FC236}">
                  <a16:creationId xmlns:a16="http://schemas.microsoft.com/office/drawing/2014/main" id="{7AAB8A26-1D65-4404-BC1E-C043C30A842D}"/>
                </a:ext>
              </a:extLst>
            </p:cNvPr>
            <p:cNvCxnSpPr/>
            <p:nvPr/>
          </p:nvCxnSpPr>
          <p:spPr>
            <a:xfrm>
              <a:off x="3175833" y="2508205"/>
              <a:ext cx="743746" cy="77857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線單箭頭接點 40">
              <a:extLst>
                <a:ext uri="{FF2B5EF4-FFF2-40B4-BE49-F238E27FC236}">
                  <a16:creationId xmlns:a16="http://schemas.microsoft.com/office/drawing/2014/main" id="{4EE7FEAA-DE12-48D5-8093-7DB8AC9BB11E}"/>
                </a:ext>
              </a:extLst>
            </p:cNvPr>
            <p:cNvCxnSpPr/>
            <p:nvPr/>
          </p:nvCxnSpPr>
          <p:spPr>
            <a:xfrm>
              <a:off x="3175833" y="2508205"/>
              <a:ext cx="732113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直線單箭頭接點 41">
              <a:extLst>
                <a:ext uri="{FF2B5EF4-FFF2-40B4-BE49-F238E27FC236}">
                  <a16:creationId xmlns:a16="http://schemas.microsoft.com/office/drawing/2014/main" id="{A35D8A25-A03D-4A1A-B407-3114CEAA1958}"/>
                </a:ext>
              </a:extLst>
            </p:cNvPr>
            <p:cNvCxnSpPr/>
            <p:nvPr/>
          </p:nvCxnSpPr>
          <p:spPr>
            <a:xfrm>
              <a:off x="3178175" y="3286775"/>
              <a:ext cx="729771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直線單箭頭接點 42">
              <a:extLst>
                <a:ext uri="{FF2B5EF4-FFF2-40B4-BE49-F238E27FC236}">
                  <a16:creationId xmlns:a16="http://schemas.microsoft.com/office/drawing/2014/main" id="{98C8D3FE-E7B1-4B35-8217-1EF4CF66B273}"/>
                </a:ext>
              </a:extLst>
            </p:cNvPr>
            <p:cNvCxnSpPr/>
            <p:nvPr/>
          </p:nvCxnSpPr>
          <p:spPr>
            <a:xfrm flipV="1">
              <a:off x="3166542" y="2508205"/>
              <a:ext cx="750695" cy="200658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直線單箭頭接點 43">
              <a:extLst>
                <a:ext uri="{FF2B5EF4-FFF2-40B4-BE49-F238E27FC236}">
                  <a16:creationId xmlns:a16="http://schemas.microsoft.com/office/drawing/2014/main" id="{A0F40B5A-8ADF-44B6-800D-7E775D8BFA5B}"/>
                </a:ext>
              </a:extLst>
            </p:cNvPr>
            <p:cNvCxnSpPr/>
            <p:nvPr/>
          </p:nvCxnSpPr>
          <p:spPr>
            <a:xfrm flipV="1">
              <a:off x="3166542" y="3286775"/>
              <a:ext cx="753037" cy="12280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3EBAA03C-DD3A-4A81-BA96-417EDA60754B}"/>
              </a:ext>
            </a:extLst>
          </p:cNvPr>
          <p:cNvSpPr/>
          <p:nvPr/>
        </p:nvSpPr>
        <p:spPr>
          <a:xfrm>
            <a:off x="2924522" y="2706523"/>
            <a:ext cx="498951" cy="262505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文字方塊 6">
            <a:extLst>
              <a:ext uri="{FF2B5EF4-FFF2-40B4-BE49-F238E27FC236}">
                <a16:creationId xmlns:a16="http://schemas.microsoft.com/office/drawing/2014/main" id="{A0FDA4E6-A093-46F9-8F62-09B4FC0BAD15}"/>
              </a:ext>
            </a:extLst>
          </p:cNvPr>
          <p:cNvSpPr txBox="1"/>
          <p:nvPr/>
        </p:nvSpPr>
        <p:spPr>
          <a:xfrm>
            <a:off x="2597036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C548BB-6AA0-49F0-8F52-1603CD0F99E6}"/>
              </a:ext>
            </a:extLst>
          </p:cNvPr>
          <p:cNvSpPr/>
          <p:nvPr/>
        </p:nvSpPr>
        <p:spPr>
          <a:xfrm>
            <a:off x="2992910" y="3424216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B8AA6C2-C68D-45CD-B343-984166BCE98A}"/>
              </a:ext>
            </a:extLst>
          </p:cNvPr>
          <p:cNvSpPr/>
          <p:nvPr/>
        </p:nvSpPr>
        <p:spPr>
          <a:xfrm>
            <a:off x="2998728" y="2853887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7" name="Object 12">
            <a:extLst>
              <a:ext uri="{FF2B5EF4-FFF2-40B4-BE49-F238E27FC236}">
                <a16:creationId xmlns:a16="http://schemas.microsoft.com/office/drawing/2014/main" id="{12FABBE6-98FB-486B-A47F-902BBCEF7E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1427" y="275863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" name="方程式" r:id="rId8" imgW="152280" imgH="215640" progId="Equation.3">
                  <p:embed/>
                </p:oleObj>
              </mc:Choice>
              <mc:Fallback>
                <p:oleObj name="方程式" r:id="rId8" imgW="152280" imgH="215640" progId="Equation.3">
                  <p:embed/>
                  <p:pic>
                    <p:nvPicPr>
                      <p:cNvPr id="77" name="Object 12">
                        <a:extLst>
                          <a:ext uri="{FF2B5EF4-FFF2-40B4-BE49-F238E27FC236}">
                            <a16:creationId xmlns:a16="http://schemas.microsoft.com/office/drawing/2014/main" id="{12FABBE6-98FB-486B-A47F-902BBCEF7E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427" y="275863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2">
            <a:extLst>
              <a:ext uri="{FF2B5EF4-FFF2-40B4-BE49-F238E27FC236}">
                <a16:creationId xmlns:a16="http://schemas.microsoft.com/office/drawing/2014/main" id="{C9D4C775-BAA6-4332-8869-2DF55D4BEC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6723" y="334136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3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78" name="Object 12">
                        <a:extLst>
                          <a:ext uri="{FF2B5EF4-FFF2-40B4-BE49-F238E27FC236}">
                            <a16:creationId xmlns:a16="http://schemas.microsoft.com/office/drawing/2014/main" id="{C9D4C775-BAA6-4332-8869-2DF55D4BEC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723" y="334136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>
            <a:extLst>
              <a:ext uri="{FF2B5EF4-FFF2-40B4-BE49-F238E27FC236}">
                <a16:creationId xmlns:a16="http://schemas.microsoft.com/office/drawing/2014/main" id="{0D419187-6403-4E4E-88FD-56D335366AA8}"/>
              </a:ext>
            </a:extLst>
          </p:cNvPr>
          <p:cNvSpPr/>
          <p:nvPr/>
        </p:nvSpPr>
        <p:spPr>
          <a:xfrm>
            <a:off x="3002435" y="4821973"/>
            <a:ext cx="342900" cy="3429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/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Object 12">
                <a:extLst>
                  <a:ext uri="{FF2B5EF4-FFF2-40B4-BE49-F238E27FC236}">
                    <a16:creationId xmlns:a16="http://schemas.microsoft.com/office/drawing/2014/main" id="{D3FC570E-7418-4401-8C86-7B1EC49F1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0058" y="4725353"/>
                <a:ext cx="407987" cy="4889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文字方塊 23">
            <a:extLst>
              <a:ext uri="{FF2B5EF4-FFF2-40B4-BE49-F238E27FC236}">
                <a16:creationId xmlns:a16="http://schemas.microsoft.com/office/drawing/2014/main" id="{9F5BB2B2-3D88-4680-BDD6-68730A6316CA}"/>
              </a:ext>
            </a:extLst>
          </p:cNvPr>
          <p:cNvSpPr txBox="1"/>
          <p:nvPr/>
        </p:nvSpPr>
        <p:spPr>
          <a:xfrm rot="5400000">
            <a:off x="2878367" y="41069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2" name="直線單箭頭接點 44">
            <a:extLst>
              <a:ext uri="{FF2B5EF4-FFF2-40B4-BE49-F238E27FC236}">
                <a16:creationId xmlns:a16="http://schemas.microsoft.com/office/drawing/2014/main" id="{972461FB-7ABB-4D1A-BDA7-A9FD47950F1D}"/>
              </a:ext>
            </a:extLst>
          </p:cNvPr>
          <p:cNvCxnSpPr/>
          <p:nvPr/>
        </p:nvCxnSpPr>
        <p:spPr>
          <a:xfrm flipV="1">
            <a:off x="3345335" y="2976963"/>
            <a:ext cx="859400" cy="299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45">
            <a:extLst>
              <a:ext uri="{FF2B5EF4-FFF2-40B4-BE49-F238E27FC236}">
                <a16:creationId xmlns:a16="http://schemas.microsoft.com/office/drawing/2014/main" id="{B693CB76-904B-478B-8428-58357DE490D4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65449" cy="7301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46">
            <a:extLst>
              <a:ext uri="{FF2B5EF4-FFF2-40B4-BE49-F238E27FC236}">
                <a16:creationId xmlns:a16="http://schemas.microsoft.com/office/drawing/2014/main" id="{89EF990F-12F7-427E-8E5A-09188AEF72F9}"/>
              </a:ext>
            </a:extLst>
          </p:cNvPr>
          <p:cNvCxnSpPr>
            <a:stCxn id="76" idx="3"/>
          </p:cNvCxnSpPr>
          <p:nvPr/>
        </p:nvCxnSpPr>
        <p:spPr>
          <a:xfrm>
            <a:off x="3341628" y="3025337"/>
            <a:ext cx="853816" cy="195820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47">
            <a:extLst>
              <a:ext uri="{FF2B5EF4-FFF2-40B4-BE49-F238E27FC236}">
                <a16:creationId xmlns:a16="http://schemas.microsoft.com/office/drawing/2014/main" id="{539DAB48-34F6-4ECE-9DCF-DDB6B5523BC2}"/>
              </a:ext>
            </a:extLst>
          </p:cNvPr>
          <p:cNvCxnSpPr>
            <a:stCxn id="78" idx="3"/>
          </p:cNvCxnSpPr>
          <p:nvPr/>
        </p:nvCxnSpPr>
        <p:spPr>
          <a:xfrm flipV="1">
            <a:off x="3369148" y="2976963"/>
            <a:ext cx="835587" cy="59538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48">
            <a:extLst>
              <a:ext uri="{FF2B5EF4-FFF2-40B4-BE49-F238E27FC236}">
                <a16:creationId xmlns:a16="http://schemas.microsoft.com/office/drawing/2014/main" id="{5AD0246D-348B-49CE-88BA-A30CB8211FC0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71267" cy="15986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單箭頭接點 49">
            <a:extLst>
              <a:ext uri="{FF2B5EF4-FFF2-40B4-BE49-F238E27FC236}">
                <a16:creationId xmlns:a16="http://schemas.microsoft.com/office/drawing/2014/main" id="{B08B25BF-3833-461C-84A0-342EBD835FA8}"/>
              </a:ext>
            </a:extLst>
          </p:cNvPr>
          <p:cNvCxnSpPr>
            <a:stCxn id="75" idx="3"/>
          </p:cNvCxnSpPr>
          <p:nvPr/>
        </p:nvCxnSpPr>
        <p:spPr>
          <a:xfrm>
            <a:off x="3335810" y="3595666"/>
            <a:ext cx="859634" cy="138787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50">
            <a:extLst>
              <a:ext uri="{FF2B5EF4-FFF2-40B4-BE49-F238E27FC236}">
                <a16:creationId xmlns:a16="http://schemas.microsoft.com/office/drawing/2014/main" id="{F070F91E-C745-45C3-9BAD-97DD6AF74057}"/>
              </a:ext>
            </a:extLst>
          </p:cNvPr>
          <p:cNvCxnSpPr>
            <a:cxnSpLocks/>
          </p:cNvCxnSpPr>
          <p:nvPr/>
        </p:nvCxnSpPr>
        <p:spPr>
          <a:xfrm flipV="1">
            <a:off x="3407307" y="2976963"/>
            <a:ext cx="797428" cy="199323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線單箭頭接點 51">
            <a:extLst>
              <a:ext uri="{FF2B5EF4-FFF2-40B4-BE49-F238E27FC236}">
                <a16:creationId xmlns:a16="http://schemas.microsoft.com/office/drawing/2014/main" id="{BE1CD05C-5EEE-4273-8FA6-E3C5AF1FEB2B}"/>
              </a:ext>
            </a:extLst>
          </p:cNvPr>
          <p:cNvCxnSpPr>
            <a:cxnSpLocks/>
          </p:cNvCxnSpPr>
          <p:nvPr/>
        </p:nvCxnSpPr>
        <p:spPr>
          <a:xfrm flipV="1">
            <a:off x="3380938" y="3755533"/>
            <a:ext cx="826139" cy="12146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52">
            <a:extLst>
              <a:ext uri="{FF2B5EF4-FFF2-40B4-BE49-F238E27FC236}">
                <a16:creationId xmlns:a16="http://schemas.microsoft.com/office/drawing/2014/main" id="{18B3B5FC-30D1-4F2A-8A9D-1B44204DD38E}"/>
              </a:ext>
            </a:extLst>
          </p:cNvPr>
          <p:cNvCxnSpPr>
            <a:cxnSpLocks/>
          </p:cNvCxnSpPr>
          <p:nvPr/>
        </p:nvCxnSpPr>
        <p:spPr>
          <a:xfrm>
            <a:off x="3380938" y="4970139"/>
            <a:ext cx="814506" cy="1340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0">
            <a:extLst>
              <a:ext uri="{FF2B5EF4-FFF2-40B4-BE49-F238E27FC236}">
                <a16:creationId xmlns:a16="http://schemas.microsoft.com/office/drawing/2014/main" id="{35C8C72D-B4D5-45AB-94A4-39023A9FA7A0}"/>
              </a:ext>
            </a:extLst>
          </p:cNvPr>
          <p:cNvCxnSpPr/>
          <p:nvPr/>
        </p:nvCxnSpPr>
        <p:spPr>
          <a:xfrm>
            <a:off x="8036796" y="3727302"/>
            <a:ext cx="1018599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1">
            <a:extLst>
              <a:ext uri="{FF2B5EF4-FFF2-40B4-BE49-F238E27FC236}">
                <a16:creationId xmlns:a16="http://schemas.microsoft.com/office/drawing/2014/main" id="{A26A2BCB-0C85-423A-9E4A-6FF03A3E4405}"/>
              </a:ext>
            </a:extLst>
          </p:cNvPr>
          <p:cNvCxnSpPr/>
          <p:nvPr/>
        </p:nvCxnSpPr>
        <p:spPr>
          <a:xfrm>
            <a:off x="8146112" y="4973192"/>
            <a:ext cx="9057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12">
            <a:extLst>
              <a:ext uri="{FF2B5EF4-FFF2-40B4-BE49-F238E27FC236}">
                <a16:creationId xmlns:a16="http://schemas.microsoft.com/office/drawing/2014/main" id="{E71BDCE7-2AE5-4FFA-A9FC-21E3F4090050}"/>
              </a:ext>
            </a:extLst>
          </p:cNvPr>
          <p:cNvCxnSpPr/>
          <p:nvPr/>
        </p:nvCxnSpPr>
        <p:spPr>
          <a:xfrm>
            <a:off x="8012912" y="2948499"/>
            <a:ext cx="105037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文字方塊 7">
            <a:extLst>
              <a:ext uri="{FF2B5EF4-FFF2-40B4-BE49-F238E27FC236}">
                <a16:creationId xmlns:a16="http://schemas.microsoft.com/office/drawing/2014/main" id="{A267A501-5C5D-444D-BF13-091A127413E6}"/>
              </a:ext>
            </a:extLst>
          </p:cNvPr>
          <p:cNvSpPr txBox="1"/>
          <p:nvPr/>
        </p:nvSpPr>
        <p:spPr>
          <a:xfrm>
            <a:off x="8741078" y="222473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</a:t>
            </a:r>
          </a:p>
        </p:txBody>
      </p:sp>
      <p:sp>
        <p:nvSpPr>
          <p:cNvPr id="95" name="文字方塊 53">
            <a:extLst>
              <a:ext uri="{FF2B5EF4-FFF2-40B4-BE49-F238E27FC236}">
                <a16:creationId xmlns:a16="http://schemas.microsoft.com/office/drawing/2014/main" id="{062DAA8B-524F-4901-8FBB-44148FC6356D}"/>
              </a:ext>
            </a:extLst>
          </p:cNvPr>
          <p:cNvSpPr txBox="1"/>
          <p:nvPr/>
        </p:nvSpPr>
        <p:spPr>
          <a:xfrm rot="5400000">
            <a:off x="9005474" y="412746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54">
            <a:extLst>
              <a:ext uri="{FF2B5EF4-FFF2-40B4-BE49-F238E27FC236}">
                <a16:creationId xmlns:a16="http://schemas.microsoft.com/office/drawing/2014/main" id="{60FAD338-3F7A-4577-9B7B-DE1464495532}"/>
              </a:ext>
            </a:extLst>
          </p:cNvPr>
          <p:cNvSpPr txBox="1"/>
          <p:nvPr/>
        </p:nvSpPr>
        <p:spPr>
          <a:xfrm>
            <a:off x="9074567" y="260863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55">
            <a:extLst>
              <a:ext uri="{FF2B5EF4-FFF2-40B4-BE49-F238E27FC236}">
                <a16:creationId xmlns:a16="http://schemas.microsoft.com/office/drawing/2014/main" id="{1995A8D9-336A-49A5-A675-48AB22B2606C}"/>
              </a:ext>
            </a:extLst>
          </p:cNvPr>
          <p:cNvSpPr txBox="1"/>
          <p:nvPr/>
        </p:nvSpPr>
        <p:spPr>
          <a:xfrm>
            <a:off x="9063284" y="340685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56">
            <a:extLst>
              <a:ext uri="{FF2B5EF4-FFF2-40B4-BE49-F238E27FC236}">
                <a16:creationId xmlns:a16="http://schemas.microsoft.com/office/drawing/2014/main" id="{18A6E046-35BE-4BED-B1F6-6CED157CA951}"/>
              </a:ext>
            </a:extLst>
          </p:cNvPr>
          <p:cNvSpPr txBox="1"/>
          <p:nvPr/>
        </p:nvSpPr>
        <p:spPr>
          <a:xfrm>
            <a:off x="9063284" y="46730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文字方塊 59">
            <a:extLst>
              <a:ext uri="{FF2B5EF4-FFF2-40B4-BE49-F238E27FC236}">
                <a16:creationId xmlns:a16="http://schemas.microsoft.com/office/drawing/2014/main" id="{7AC2479F-1506-4284-BABA-CD373369E0D1}"/>
              </a:ext>
            </a:extLst>
          </p:cNvPr>
          <p:cNvSpPr txBox="1"/>
          <p:nvPr/>
        </p:nvSpPr>
        <p:spPr>
          <a:xfrm>
            <a:off x="2723810" y="528348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文字方塊 63">
            <a:extLst>
              <a:ext uri="{FF2B5EF4-FFF2-40B4-BE49-F238E27FC236}">
                <a16:creationId xmlns:a16="http://schemas.microsoft.com/office/drawing/2014/main" id="{C4C9DA48-E7E7-429E-84B6-CDF7DCCFDCB4}"/>
              </a:ext>
            </a:extLst>
          </p:cNvPr>
          <p:cNvSpPr txBox="1"/>
          <p:nvPr/>
        </p:nvSpPr>
        <p:spPr>
          <a:xfrm>
            <a:off x="7440230" y="527850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Layer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64">
            <a:extLst>
              <a:ext uri="{FF2B5EF4-FFF2-40B4-BE49-F238E27FC236}">
                <a16:creationId xmlns:a16="http://schemas.microsoft.com/office/drawing/2014/main" id="{2AAAB6E4-EFF1-42E9-8957-0DA7BF227B0F}"/>
              </a:ext>
            </a:extLst>
          </p:cNvPr>
          <p:cNvSpPr txBox="1"/>
          <p:nvPr/>
        </p:nvSpPr>
        <p:spPr>
          <a:xfrm>
            <a:off x="4486976" y="562608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Hidden Layers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" name="右大括弧 65">
            <a:extLst>
              <a:ext uri="{FF2B5EF4-FFF2-40B4-BE49-F238E27FC236}">
                <a16:creationId xmlns:a16="http://schemas.microsoft.com/office/drawing/2014/main" id="{1B1DCDF9-3F5F-42B6-8C8D-E35F8AF7CDDF}"/>
              </a:ext>
            </a:extLst>
          </p:cNvPr>
          <p:cNvSpPr/>
          <p:nvPr/>
        </p:nvSpPr>
        <p:spPr>
          <a:xfrm rot="5400000">
            <a:off x="5447896" y="397881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C06DF4-F98C-4ABD-B9DB-7B10B4104887}"/>
              </a:ext>
            </a:extLst>
          </p:cNvPr>
          <p:cNvSpPr/>
          <p:nvPr/>
        </p:nvSpPr>
        <p:spPr>
          <a:xfrm>
            <a:off x="7688596" y="2670776"/>
            <a:ext cx="666180" cy="2660799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38">
            <a:extLst>
              <a:ext uri="{FF2B5EF4-FFF2-40B4-BE49-F238E27FC236}">
                <a16:creationId xmlns:a16="http://schemas.microsoft.com/office/drawing/2014/main" id="{853DB8AE-3BDD-4554-8F2D-EB2937E0A0A9}"/>
              </a:ext>
            </a:extLst>
          </p:cNvPr>
          <p:cNvSpPr txBox="1"/>
          <p:nvPr/>
        </p:nvSpPr>
        <p:spPr>
          <a:xfrm rot="5400000">
            <a:off x="7273422" y="3846095"/>
            <a:ext cx="151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文字方塊 136">
            <a:extLst>
              <a:ext uri="{FF2B5EF4-FFF2-40B4-BE49-F238E27FC236}">
                <a16:creationId xmlns:a16="http://schemas.microsoft.com/office/drawing/2014/main" id="{3E92EFA0-EB2D-4807-A77F-99C450D3EAFD}"/>
              </a:ext>
            </a:extLst>
          </p:cNvPr>
          <p:cNvSpPr txBox="1"/>
          <p:nvPr/>
        </p:nvSpPr>
        <p:spPr>
          <a:xfrm>
            <a:off x="8546095" y="5354750"/>
            <a:ext cx="1765609" cy="83099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Multi-class Classifier 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6" name="圖片 4">
            <a:extLst>
              <a:ext uri="{FF2B5EF4-FFF2-40B4-BE49-F238E27FC236}">
                <a16:creationId xmlns:a16="http://schemas.microsoft.com/office/drawing/2014/main" id="{32A604C3-023B-486B-9338-B90AF79220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1616" y="3571459"/>
            <a:ext cx="1209947" cy="1202240"/>
          </a:xfrm>
          <a:prstGeom prst="rect">
            <a:avLst/>
          </a:prstGeom>
        </p:spPr>
      </p:pic>
      <p:sp>
        <p:nvSpPr>
          <p:cNvPr id="107" name="文字方塊 27">
            <a:extLst>
              <a:ext uri="{FF2B5EF4-FFF2-40B4-BE49-F238E27FC236}">
                <a16:creationId xmlns:a16="http://schemas.microsoft.com/office/drawing/2014/main" id="{6C16DA32-E12E-49F1-804D-3FCF7CAC9B40}"/>
              </a:ext>
            </a:extLst>
          </p:cNvPr>
          <p:cNvSpPr txBox="1"/>
          <p:nvPr/>
        </p:nvSpPr>
        <p:spPr>
          <a:xfrm>
            <a:off x="9128492" y="2715528"/>
            <a:ext cx="861633" cy="46166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is 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8" name="文字方塊 27">
            <a:extLst>
              <a:ext uri="{FF2B5EF4-FFF2-40B4-BE49-F238E27FC236}">
                <a16:creationId xmlns:a16="http://schemas.microsoft.com/office/drawing/2014/main" id="{81D25FE4-52A2-4F98-A70C-727CF9EAFD4B}"/>
              </a:ext>
            </a:extLst>
          </p:cNvPr>
          <p:cNvSpPr txBox="1"/>
          <p:nvPr/>
        </p:nvSpPr>
        <p:spPr>
          <a:xfrm>
            <a:off x="9118468" y="3478219"/>
            <a:ext cx="861633" cy="46166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is 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9" name="文字方塊 27">
            <a:extLst>
              <a:ext uri="{FF2B5EF4-FFF2-40B4-BE49-F238E27FC236}">
                <a16:creationId xmlns:a16="http://schemas.microsoft.com/office/drawing/2014/main" id="{E7B235DE-38C5-44BF-A6ED-B66ECBAF2859}"/>
              </a:ext>
            </a:extLst>
          </p:cNvPr>
          <p:cNvSpPr txBox="1"/>
          <p:nvPr/>
        </p:nvSpPr>
        <p:spPr>
          <a:xfrm>
            <a:off x="9118468" y="4723866"/>
            <a:ext cx="861633" cy="46166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is 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F9E3F5E-FB8D-4816-9E26-DAA2B914B378}"/>
              </a:ext>
            </a:extLst>
          </p:cNvPr>
          <p:cNvSpPr/>
          <p:nvPr/>
        </p:nvSpPr>
        <p:spPr>
          <a:xfrm>
            <a:off x="7705594" y="2802627"/>
            <a:ext cx="619787" cy="43205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0.1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177DCDFE-3577-4430-B109-599159D8BAA7}"/>
              </a:ext>
            </a:extLst>
          </p:cNvPr>
          <p:cNvSpPr/>
          <p:nvPr/>
        </p:nvSpPr>
        <p:spPr>
          <a:xfrm>
            <a:off x="7691217" y="3571337"/>
            <a:ext cx="619787" cy="43205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0.7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6911AA37-816D-4CE6-97E5-8CEB46747D46}"/>
              </a:ext>
            </a:extLst>
          </p:cNvPr>
          <p:cNvSpPr/>
          <p:nvPr/>
        </p:nvSpPr>
        <p:spPr>
          <a:xfrm>
            <a:off x="7679208" y="4780517"/>
            <a:ext cx="656740" cy="43205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122A22B7-BC0E-4AAF-AEE3-E2AFD669182F}"/>
              </a:ext>
            </a:extLst>
          </p:cNvPr>
          <p:cNvSpPr/>
          <p:nvPr/>
        </p:nvSpPr>
        <p:spPr>
          <a:xfrm>
            <a:off x="3695124" y="2205326"/>
            <a:ext cx="3658298" cy="387956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8378A51-D34E-475D-8315-04730BE0E5DB}"/>
              </a:ext>
            </a:extLst>
          </p:cNvPr>
          <p:cNvSpPr/>
          <p:nvPr/>
        </p:nvSpPr>
        <p:spPr>
          <a:xfrm>
            <a:off x="7658495" y="3419102"/>
            <a:ext cx="2329165" cy="6900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5" name="标题 1">
            <a:extLst>
              <a:ext uri="{FF2B5EF4-FFF2-40B4-BE49-F238E27FC236}">
                <a16:creationId xmlns:a16="http://schemas.microsoft.com/office/drawing/2014/main" id="{7C118240-EF2F-458C-99CF-077AC2CBA9C5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277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1" name="Cube 3">
            <a:extLst>
              <a:ext uri="{FF2B5EF4-FFF2-40B4-BE49-F238E27FC236}">
                <a16:creationId xmlns:a16="http://schemas.microsoft.com/office/drawing/2014/main" id="{1EE5FABC-B9AE-4A99-9322-2FEB935D93F3}"/>
              </a:ext>
            </a:extLst>
          </p:cNvPr>
          <p:cNvSpPr/>
          <p:nvPr/>
        </p:nvSpPr>
        <p:spPr bwMode="auto">
          <a:xfrm>
            <a:off x="1620645" y="2665034"/>
            <a:ext cx="1600200" cy="3352800"/>
          </a:xfrm>
          <a:prstGeom prst="cube">
            <a:avLst>
              <a:gd name="adj" fmla="val 83348"/>
            </a:avLst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044DC965-0EBD-4AF1-BF62-40BBA87F728B}"/>
              </a:ext>
            </a:extLst>
          </p:cNvPr>
          <p:cNvCxnSpPr/>
          <p:nvPr/>
        </p:nvCxnSpPr>
        <p:spPr bwMode="auto">
          <a:xfrm>
            <a:off x="3219138" y="2669499"/>
            <a:ext cx="1906707" cy="1900535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0">
            <a:extLst>
              <a:ext uri="{FF2B5EF4-FFF2-40B4-BE49-F238E27FC236}">
                <a16:creationId xmlns:a16="http://schemas.microsoft.com/office/drawing/2014/main" id="{FE320B2A-0B69-4CD2-8986-BACE3198219C}"/>
              </a:ext>
            </a:extLst>
          </p:cNvPr>
          <p:cNvCxnSpPr/>
          <p:nvPr/>
        </p:nvCxnSpPr>
        <p:spPr bwMode="auto">
          <a:xfrm>
            <a:off x="1923738" y="4041099"/>
            <a:ext cx="3048000" cy="685800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91CE64A7-E84F-4AE0-A1B4-8D2ADC418D8F}"/>
              </a:ext>
            </a:extLst>
          </p:cNvPr>
          <p:cNvCxnSpPr/>
          <p:nvPr/>
        </p:nvCxnSpPr>
        <p:spPr bwMode="auto">
          <a:xfrm flipV="1">
            <a:off x="1847538" y="4951034"/>
            <a:ext cx="3125907" cy="1071265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7">
            <a:extLst>
              <a:ext uri="{FF2B5EF4-FFF2-40B4-BE49-F238E27FC236}">
                <a16:creationId xmlns:a16="http://schemas.microsoft.com/office/drawing/2014/main" id="{2C823F17-0394-4850-A4E6-4FD98277209C}"/>
              </a:ext>
            </a:extLst>
          </p:cNvPr>
          <p:cNvCxnSpPr>
            <a:endCxn id="21" idx="2"/>
          </p:cNvCxnSpPr>
          <p:nvPr/>
        </p:nvCxnSpPr>
        <p:spPr bwMode="auto">
          <a:xfrm>
            <a:off x="3219138" y="4650699"/>
            <a:ext cx="1754307" cy="180137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Cube 20">
            <a:extLst>
              <a:ext uri="{FF2B5EF4-FFF2-40B4-BE49-F238E27FC236}">
                <a16:creationId xmlns:a16="http://schemas.microsoft.com/office/drawing/2014/main" id="{C61DFA8B-3268-4962-980D-7C93A35A6128}"/>
              </a:ext>
            </a:extLst>
          </p:cNvPr>
          <p:cNvSpPr/>
          <p:nvPr/>
        </p:nvSpPr>
        <p:spPr bwMode="auto">
          <a:xfrm>
            <a:off x="4973445" y="4570034"/>
            <a:ext cx="381000" cy="381000"/>
          </a:xfrm>
          <a:prstGeom prst="cube">
            <a:avLst>
              <a:gd name="adj" fmla="val 36904"/>
            </a:avLst>
          </a:prstGeom>
          <a:solidFill>
            <a:srgbClr val="FFFFFF">
              <a:alpha val="13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" name="Cube 23">
            <a:extLst>
              <a:ext uri="{FF2B5EF4-FFF2-40B4-BE49-F238E27FC236}">
                <a16:creationId xmlns:a16="http://schemas.microsoft.com/office/drawing/2014/main" id="{FB3BF04B-291B-4260-BA7B-F8DBF9DE8B23}"/>
              </a:ext>
            </a:extLst>
          </p:cNvPr>
          <p:cNvSpPr/>
          <p:nvPr/>
        </p:nvSpPr>
        <p:spPr bwMode="auto">
          <a:xfrm>
            <a:off x="4971738" y="3736299"/>
            <a:ext cx="381000" cy="381000"/>
          </a:xfrm>
          <a:prstGeom prst="cube">
            <a:avLst>
              <a:gd name="adj" fmla="val 36904"/>
            </a:avLst>
          </a:prstGeom>
          <a:solidFill>
            <a:srgbClr val="FFFFFF">
              <a:alpha val="13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23" name="Straight Connector 24">
            <a:extLst>
              <a:ext uri="{FF2B5EF4-FFF2-40B4-BE49-F238E27FC236}">
                <a16:creationId xmlns:a16="http://schemas.microsoft.com/office/drawing/2014/main" id="{E7A2C259-1D38-4F7D-8F97-838B1A887B5F}"/>
              </a:ext>
            </a:extLst>
          </p:cNvPr>
          <p:cNvCxnSpPr/>
          <p:nvPr/>
        </p:nvCxnSpPr>
        <p:spPr bwMode="auto">
          <a:xfrm>
            <a:off x="3219138" y="2669499"/>
            <a:ext cx="1906707" cy="1062335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3350EF28-3A6D-497D-8C4A-F72AD01FDE97}"/>
              </a:ext>
            </a:extLst>
          </p:cNvPr>
          <p:cNvCxnSpPr/>
          <p:nvPr/>
        </p:nvCxnSpPr>
        <p:spPr bwMode="auto">
          <a:xfrm flipV="1">
            <a:off x="1923738" y="3888699"/>
            <a:ext cx="3048000" cy="152400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6">
            <a:extLst>
              <a:ext uri="{FF2B5EF4-FFF2-40B4-BE49-F238E27FC236}">
                <a16:creationId xmlns:a16="http://schemas.microsoft.com/office/drawing/2014/main" id="{581ED7BA-1151-4B61-A3F7-0C6EB192DA0D}"/>
              </a:ext>
            </a:extLst>
          </p:cNvPr>
          <p:cNvCxnSpPr/>
          <p:nvPr/>
        </p:nvCxnSpPr>
        <p:spPr bwMode="auto">
          <a:xfrm flipV="1">
            <a:off x="1923738" y="4112835"/>
            <a:ext cx="3049707" cy="1909464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7">
            <a:extLst>
              <a:ext uri="{FF2B5EF4-FFF2-40B4-BE49-F238E27FC236}">
                <a16:creationId xmlns:a16="http://schemas.microsoft.com/office/drawing/2014/main" id="{11AEDB66-1983-4A2D-B7B3-14D766EA31AA}"/>
              </a:ext>
            </a:extLst>
          </p:cNvPr>
          <p:cNvCxnSpPr/>
          <p:nvPr/>
        </p:nvCxnSpPr>
        <p:spPr bwMode="auto">
          <a:xfrm flipV="1">
            <a:off x="3219138" y="3992636"/>
            <a:ext cx="1754307" cy="658063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7" name="Picture 35">
            <a:extLst>
              <a:ext uri="{FF2B5EF4-FFF2-40B4-BE49-F238E27FC236}">
                <a16:creationId xmlns:a16="http://schemas.microsoft.com/office/drawing/2014/main" id="{F77B464B-26EC-41ED-9881-505ECC7E5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902" y="1202961"/>
            <a:ext cx="5200170" cy="2590800"/>
          </a:xfrm>
          <a:prstGeom prst="rect">
            <a:avLst/>
          </a:prstGeom>
        </p:spPr>
      </p:pic>
      <p:sp>
        <p:nvSpPr>
          <p:cNvPr id="28" name="TextBox 33">
            <a:extLst>
              <a:ext uri="{FF2B5EF4-FFF2-40B4-BE49-F238E27FC236}">
                <a16:creationId xmlns:a16="http://schemas.microsoft.com/office/drawing/2014/main" id="{528E88E8-9E42-4509-BF6B-1BCA74C759E3}"/>
              </a:ext>
            </a:extLst>
          </p:cNvPr>
          <p:cNvSpPr txBox="1"/>
          <p:nvPr/>
        </p:nvSpPr>
        <p:spPr>
          <a:xfrm>
            <a:off x="7066157" y="3821462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Arial" charset="0"/>
                <a:cs typeface="Arial" charset="0"/>
              </a:rPr>
              <a:t>全连接层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  <a:cs typeface="Arial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Fully connected layer)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F98458C1-2154-4E4D-9B76-15A729EB0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神经网络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Networks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F6915C4-0D59-4327-BA07-7C95DE4A488F}"/>
              </a:ext>
            </a:extLst>
          </p:cNvPr>
          <p:cNvSpPr txBox="1"/>
          <p:nvPr/>
        </p:nvSpPr>
        <p:spPr>
          <a:xfrm>
            <a:off x="5978086" y="4650699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Image Size in CIFAR10:   32*32*3=3072</a:t>
            </a:r>
            <a:endParaRPr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7430B5-E3D0-4EE2-ABC2-6AAA52527260}"/>
              </a:ext>
            </a:extLst>
          </p:cNvPr>
          <p:cNvSpPr txBox="1"/>
          <p:nvPr/>
        </p:nvSpPr>
        <p:spPr>
          <a:xfrm>
            <a:off x="6879783" y="5340825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Image Size :   200*200*3=120000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1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2" grpId="0" animBg="1"/>
      <p:bldP spid="28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232483" y="188294"/>
            <a:ext cx="1195951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第十一讲 卷积神经网络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(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Convolutional Neural Networks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C4E96EA-B978-44C7-B07E-B05B4A081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525343"/>
            <a:ext cx="7578303" cy="51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背景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Background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卷积核的知识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About Convolutional Kernels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卷积神经网络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Convolutional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应用示例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Case Study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23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11.2 </a:t>
            </a:r>
            <a:r>
              <a:rPr lang="zh-CN" altLang="en-US" kern="0" dirty="0">
                <a:solidFill>
                  <a:srgbClr val="000000"/>
                </a:solidFill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1" name="Picture 2" descr="这里写图片描述">
            <a:extLst>
              <a:ext uri="{FF2B5EF4-FFF2-40B4-BE49-F238E27FC236}">
                <a16:creationId xmlns:a16="http://schemas.microsoft.com/office/drawing/2014/main" id="{9238B7F6-1E18-477D-ABCC-17E7E08A99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165" y="1592499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F62EB41-9354-42A3-BFDE-D75E42F8D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二维卷积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 </a:t>
            </a:r>
            <a:r>
              <a:rPr lang="en-US" altLang="zh-CN" sz="2800" i="1" kern="0" dirty="0">
                <a:solidFill>
                  <a:srgbClr val="0000FF"/>
                </a:solidFill>
                <a:latin typeface="Arial" charset="0"/>
              </a:rPr>
              <a:t>convolution in 2D 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3" name="Picture 29" descr="latex-image-1.pdf">
            <a:extLst>
              <a:ext uri="{FF2B5EF4-FFF2-40B4-BE49-F238E27FC236}">
                <a16:creationId xmlns:a16="http://schemas.microsoft.com/office/drawing/2014/main" id="{E6C27E8F-49E5-4C86-830A-F1FF9232E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44" y="2757478"/>
            <a:ext cx="2169738" cy="323711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A90C9D9-7602-4075-99C6-6E587BF9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28258"/>
          <a:stretch/>
        </p:blipFill>
        <p:spPr bwMode="auto">
          <a:xfrm>
            <a:off x="1945685" y="3429000"/>
            <a:ext cx="3841205" cy="90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1EADF75-6A07-4B8C-8114-5C438EDFE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l="18619" t="10870" r="74707"/>
          <a:stretch/>
        </p:blipFill>
        <p:spPr bwMode="auto">
          <a:xfrm>
            <a:off x="1507144" y="3339642"/>
            <a:ext cx="482600" cy="108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725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二维卷积应用示例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 </a:t>
            </a:r>
            <a:r>
              <a:rPr lang="en-US" altLang="zh-CN" sz="2800" i="1" kern="0" dirty="0">
                <a:solidFill>
                  <a:srgbClr val="0000FF"/>
                </a:solidFill>
                <a:latin typeface="Arial" charset="0"/>
              </a:rPr>
              <a:t>convolution in 2D – examples 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Text Box 43">
            <a:extLst>
              <a:ext uri="{FF2B5EF4-FFF2-40B4-BE49-F238E27FC236}">
                <a16:creationId xmlns:a16="http://schemas.microsoft.com/office/drawing/2014/main" id="{B34D3430-ECD3-48C1-95F5-F8CCA6514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2750" y="3018357"/>
            <a:ext cx="6238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18" charset="0"/>
                <a:ea typeface="+mn-ea"/>
                <a:cs typeface="Arial" charset="0"/>
              </a:rPr>
              <a:t>=</a:t>
            </a:r>
          </a:p>
        </p:txBody>
      </p:sp>
      <p:sp>
        <p:nvSpPr>
          <p:cNvPr id="19" name="Text Box 43">
            <a:extLst>
              <a:ext uri="{FF2B5EF4-FFF2-40B4-BE49-F238E27FC236}">
                <a16:creationId xmlns:a16="http://schemas.microsoft.com/office/drawing/2014/main" id="{3E1F0FFE-CE1D-4134-A23B-B0372EB82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2664" y="3156056"/>
            <a:ext cx="56938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18" charset="0"/>
                <a:ea typeface="+mn-ea"/>
                <a:cs typeface="Arial" charset="0"/>
              </a:rPr>
              <a:t>*</a:t>
            </a:r>
          </a:p>
        </p:txBody>
      </p:sp>
      <p:pic>
        <p:nvPicPr>
          <p:cNvPr id="21" name="Picture 33">
            <a:extLst>
              <a:ext uri="{FF2B5EF4-FFF2-40B4-BE49-F238E27FC236}">
                <a16:creationId xmlns:a16="http://schemas.microsoft.com/office/drawing/2014/main" id="{4957370C-1F74-4250-B7F9-90C8474CF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6" t="21721" r="68496" b="59557"/>
          <a:stretch/>
        </p:blipFill>
        <p:spPr>
          <a:xfrm>
            <a:off x="652873" y="2373993"/>
            <a:ext cx="3286158" cy="2321204"/>
          </a:xfrm>
          <a:prstGeom prst="rect">
            <a:avLst/>
          </a:prstGeom>
        </p:spPr>
      </p:pic>
      <p:grpSp>
        <p:nvGrpSpPr>
          <p:cNvPr id="22" name="Group 6">
            <a:extLst>
              <a:ext uri="{FF2B5EF4-FFF2-40B4-BE49-F238E27FC236}">
                <a16:creationId xmlns:a16="http://schemas.microsoft.com/office/drawing/2014/main" id="{19E8E06E-90D1-48AC-AD66-09191DEF8EAE}"/>
              </a:ext>
            </a:extLst>
          </p:cNvPr>
          <p:cNvGrpSpPr>
            <a:grpSpLocks/>
          </p:cNvGrpSpPr>
          <p:nvPr/>
        </p:nvGrpSpPr>
        <p:grpSpPr bwMode="auto">
          <a:xfrm>
            <a:off x="4703670" y="2676575"/>
            <a:ext cx="2300286" cy="1785231"/>
            <a:chOff x="3799" y="2064"/>
            <a:chExt cx="1433" cy="1136"/>
          </a:xfrm>
        </p:grpSpPr>
        <p:grpSp>
          <p:nvGrpSpPr>
            <p:cNvPr id="23" name="Group 7">
              <a:extLst>
                <a:ext uri="{FF2B5EF4-FFF2-40B4-BE49-F238E27FC236}">
                  <a16:creationId xmlns:a16="http://schemas.microsoft.com/office/drawing/2014/main" id="{7E56EA5B-74B6-44F0-9B4F-2464162D7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5" name="Rectangle 8">
                <a:extLst>
                  <a:ext uri="{FF2B5EF4-FFF2-40B4-BE49-F238E27FC236}">
                    <a16:creationId xmlns:a16="http://schemas.microsoft.com/office/drawing/2014/main" id="{9993A635-6BA9-4D5C-BB20-F83F8BC9C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6" name="Rectangle 9">
                <a:extLst>
                  <a:ext uri="{FF2B5EF4-FFF2-40B4-BE49-F238E27FC236}">
                    <a16:creationId xmlns:a16="http://schemas.microsoft.com/office/drawing/2014/main" id="{85E5B47F-0805-46B6-BC57-348BA4670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7" name="Rectangle 10">
                <a:extLst>
                  <a:ext uri="{FF2B5EF4-FFF2-40B4-BE49-F238E27FC236}">
                    <a16:creationId xmlns:a16="http://schemas.microsoft.com/office/drawing/2014/main" id="{F0BF80E2-B4C1-4031-8344-93C572F4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8" name="Rectangle 11">
                <a:extLst>
                  <a:ext uri="{FF2B5EF4-FFF2-40B4-BE49-F238E27FC236}">
                    <a16:creationId xmlns:a16="http://schemas.microsoft.com/office/drawing/2014/main" id="{7B562991-02D8-4DC9-A6BE-BA7214F18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9" name="Rectangle 12">
                <a:extLst>
                  <a:ext uri="{FF2B5EF4-FFF2-40B4-BE49-F238E27FC236}">
                    <a16:creationId xmlns:a16="http://schemas.microsoft.com/office/drawing/2014/main" id="{67F3A601-6385-4949-B929-7D73B45F7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30" name="Rectangle 13">
                <a:extLst>
                  <a:ext uri="{FF2B5EF4-FFF2-40B4-BE49-F238E27FC236}">
                    <a16:creationId xmlns:a16="http://schemas.microsoft.com/office/drawing/2014/main" id="{7387AA0B-DCC7-4C50-92FD-206B721C0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31" name="Rectangle 14">
                <a:extLst>
                  <a:ext uri="{FF2B5EF4-FFF2-40B4-BE49-F238E27FC236}">
                    <a16:creationId xmlns:a16="http://schemas.microsoft.com/office/drawing/2014/main" id="{BE06867F-5314-4676-A84F-55EDEBF76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32" name="Rectangle 15">
                <a:extLst>
                  <a:ext uri="{FF2B5EF4-FFF2-40B4-BE49-F238E27FC236}">
                    <a16:creationId xmlns:a16="http://schemas.microsoft.com/office/drawing/2014/main" id="{0FC64A6F-A475-4C78-9C53-288EBDD5D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33" name="Rectangle 16">
                <a:extLst>
                  <a:ext uri="{FF2B5EF4-FFF2-40B4-BE49-F238E27FC236}">
                    <a16:creationId xmlns:a16="http://schemas.microsoft.com/office/drawing/2014/main" id="{F5A0D406-FBFD-45FF-8DBC-F9B868C3F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0C494AFD-F25C-4677-9FB6-6D9A03A07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Line 18">
                <a:extLst>
                  <a:ext uri="{FF2B5EF4-FFF2-40B4-BE49-F238E27FC236}">
                    <a16:creationId xmlns:a16="http://schemas.microsoft.com/office/drawing/2014/main" id="{0C099532-EE8A-4169-A3F8-3365B26BB4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Line 19">
                <a:extLst>
                  <a:ext uri="{FF2B5EF4-FFF2-40B4-BE49-F238E27FC236}">
                    <a16:creationId xmlns:a16="http://schemas.microsoft.com/office/drawing/2014/main" id="{5B5E114E-A93C-4BA7-9848-DF312EF47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Line 20">
                <a:extLst>
                  <a:ext uri="{FF2B5EF4-FFF2-40B4-BE49-F238E27FC236}">
                    <a16:creationId xmlns:a16="http://schemas.microsoft.com/office/drawing/2014/main" id="{C6A59B2C-7546-4345-B958-F469690C4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Line 21">
                <a:extLst>
                  <a:ext uri="{FF2B5EF4-FFF2-40B4-BE49-F238E27FC236}">
                    <a16:creationId xmlns:a16="http://schemas.microsoft.com/office/drawing/2014/main" id="{D9684A12-99AF-471F-909B-952415164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Line 22">
                <a:extLst>
                  <a:ext uri="{FF2B5EF4-FFF2-40B4-BE49-F238E27FC236}">
                    <a16:creationId xmlns:a16="http://schemas.microsoft.com/office/drawing/2014/main" id="{808E77A3-49A3-482F-9E42-75D1A6491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Line 23">
                <a:extLst>
                  <a:ext uri="{FF2B5EF4-FFF2-40B4-BE49-F238E27FC236}">
                    <a16:creationId xmlns:a16="http://schemas.microsoft.com/office/drawing/2014/main" id="{75A555D5-049A-45D3-A79A-6C6865C70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Line 24">
                <a:extLst>
                  <a:ext uri="{FF2B5EF4-FFF2-40B4-BE49-F238E27FC236}">
                    <a16:creationId xmlns:a16="http://schemas.microsoft.com/office/drawing/2014/main" id="{CECAA915-9336-4EF1-B2DC-F92D5CF0D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4" name="Picture 25" descr="txp_fig">
              <a:extLst>
                <a:ext uri="{FF2B5EF4-FFF2-40B4-BE49-F238E27FC236}">
                  <a16:creationId xmlns:a16="http://schemas.microsoft.com/office/drawing/2014/main" id="{D40A0C5E-3D49-434C-808D-C13A5C2F6C1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" name="Picture 38">
            <a:extLst>
              <a:ext uri="{FF2B5EF4-FFF2-40B4-BE49-F238E27FC236}">
                <a16:creationId xmlns:a16="http://schemas.microsoft.com/office/drawing/2014/main" id="{452FC1A4-F01E-4CF1-8994-4CC41BE5E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89" t="21938" r="16629" b="57910"/>
          <a:stretch/>
        </p:blipFill>
        <p:spPr>
          <a:xfrm>
            <a:off x="7725434" y="2409278"/>
            <a:ext cx="3127444" cy="225063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9FBAB24-DFB7-4402-AD90-99947E4FF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352" y="4842400"/>
            <a:ext cx="1219200" cy="7048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9EA52E0-AF19-4422-B116-DE6942005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5297" y="4713363"/>
            <a:ext cx="1219200" cy="78105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3A662BB-0E99-4839-A0F8-03F16340AA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7109" y="4713363"/>
            <a:ext cx="1219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4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二维卷积应用示例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convolution in 2D – examples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7110B05-372A-4416-A26F-BBC8C44B7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77" y="1661826"/>
            <a:ext cx="8959645" cy="393258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475" y="4984230"/>
            <a:ext cx="7140577" cy="61017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3131D68-D642-4CC1-9D09-F46271568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616" y="4986305"/>
            <a:ext cx="1219200" cy="70485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AFCBA7F-5609-4F0E-9D80-35CD6CB29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325" y="4946419"/>
            <a:ext cx="1219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6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39F848F-A4E8-422A-8A85-80A07CB4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45" y="1546982"/>
            <a:ext cx="9690710" cy="4074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二维卷积应用示例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convolution in 2D – examples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208" y="5085519"/>
            <a:ext cx="7140577" cy="61017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AFCBA7F-5609-4F0E-9D80-35CD6CB29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270" y="4887213"/>
            <a:ext cx="1219200" cy="6858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3131D68-D642-4CC1-9D09-F46271568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2" y="5008844"/>
            <a:ext cx="12192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7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232483" y="188294"/>
            <a:ext cx="1195951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/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第十一讲 卷积神经网络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(</a:t>
            </a:r>
            <a:r>
              <a:rPr lang="en-US" altLang="zh-CN" sz="2800" i="1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Convolutional Neural Networks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C4E96EA-B978-44C7-B07E-B05B4A081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525343"/>
            <a:ext cx="7578303" cy="51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11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.1 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背景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Background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.2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卷积核的知识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About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Convolutional Kernels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.3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卷积神经网络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Convolutional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应用示例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Case Study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7">
            <a:extLst>
              <a:ext uri="{FF2B5EF4-FFF2-40B4-BE49-F238E27FC236}">
                <a16:creationId xmlns:a16="http://schemas.microsoft.com/office/drawing/2014/main" id="{4760529D-7283-43E1-97B8-8E6A2049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722" y="1422035"/>
            <a:ext cx="336391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AB4D4E8-D424-4890-BA69-0A71D801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88" y="1352188"/>
            <a:ext cx="342900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二维卷积应用示例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convolution in 2D – examples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230" y="5093853"/>
            <a:ext cx="7140577" cy="610179"/>
          </a:xfrm>
          <a:prstGeom prst="rect">
            <a:avLst/>
          </a:prstGeom>
        </p:spPr>
      </p:pic>
      <p:sp>
        <p:nvSpPr>
          <p:cNvPr id="17" name="Text Box 8">
            <a:extLst>
              <a:ext uri="{FF2B5EF4-FFF2-40B4-BE49-F238E27FC236}">
                <a16:creationId xmlns:a16="http://schemas.microsoft.com/office/drawing/2014/main" id="{59AA901D-109D-46DA-8C78-C0267CCC5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6259" y="3899098"/>
            <a:ext cx="1249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x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-direction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F373DD51-8F55-48F9-9CD7-979B5CBFA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57" y="4476185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596CB87C-7F34-489F-B1AC-464893292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55" y="4717629"/>
            <a:ext cx="1514475" cy="1269711"/>
          </a:xfrm>
          <a:prstGeom prst="rect">
            <a:avLst/>
          </a:prstGeom>
        </p:spPr>
      </p:pic>
      <p:sp>
        <p:nvSpPr>
          <p:cNvPr id="21" name="Text Box 9">
            <a:extLst>
              <a:ext uri="{FF2B5EF4-FFF2-40B4-BE49-F238E27FC236}">
                <a16:creationId xmlns:a16="http://schemas.microsoft.com/office/drawing/2014/main" id="{F6E32084-0E9B-4544-B0AE-AFAEB4579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316" y="3893655"/>
            <a:ext cx="1249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-direction</a:t>
            </a: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14F30C0D-A241-4026-B2B4-D993C3366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844" y="4476185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7C3D9DE6-0FCC-471B-8121-8E75725B4F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376" y="4830580"/>
            <a:ext cx="1485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3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二维卷积应用示例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convolution in 2D – examples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30" y="5093853"/>
            <a:ext cx="7140577" cy="610179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6027D2B1-8368-46CC-A0B2-0369E1442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0617" y="5034058"/>
            <a:ext cx="3124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X-Derivative of Gaussian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CB1F7F33-00A3-49A3-85F2-A6093F9E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202" y="5029054"/>
            <a:ext cx="3124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Y-Derivative of Gaussian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74FB1909-BF13-4A65-9BFD-4942355AF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20" y="2058323"/>
            <a:ext cx="4058187" cy="2924915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88191A8E-7AE1-47AA-AB69-D1CB603C8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36" y="2058323"/>
            <a:ext cx="4064160" cy="29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86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滤波器组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zh-CN" sz="2800" i="1" kern="0" dirty="0">
                <a:solidFill>
                  <a:srgbClr val="0000FF"/>
                </a:solidFill>
                <a:latin typeface="Arial" charset="0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14" name="Content Placeholder 3" descr="lmfilters.jpg">
            <a:extLst>
              <a:ext uri="{FF2B5EF4-FFF2-40B4-BE49-F238E27FC236}">
                <a16:creationId xmlns:a16="http://schemas.microsoft.com/office/drawing/2014/main" id="{AB9CA5B0-AF84-4EA9-866B-4AC455F5036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9950" y="2392547"/>
            <a:ext cx="9247951" cy="312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8FB22E43-404E-40C6-8816-823EF5AE1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60" y="2952115"/>
            <a:ext cx="134138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000000"/>
                </a:solidFill>
                <a:latin typeface="Arial" charset="0"/>
                <a:ea typeface="+mn-ea"/>
              </a:rPr>
              <a:t>尺度</a:t>
            </a:r>
            <a:endParaRPr lang="en-US" altLang="zh-CN" sz="2400" dirty="0">
              <a:solidFill>
                <a:srgbClr val="000000"/>
              </a:solidFill>
              <a:latin typeface="Arial" charset="0"/>
              <a:ea typeface="+mn-ea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charset="0"/>
              </a:rPr>
              <a:t>(Scales)</a:t>
            </a:r>
            <a:endParaRPr lang="en-US" sz="2400" dirty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17" name="Left Brace 8">
            <a:extLst>
              <a:ext uri="{FF2B5EF4-FFF2-40B4-BE49-F238E27FC236}">
                <a16:creationId xmlns:a16="http://schemas.microsoft.com/office/drawing/2014/main" id="{DEA88E71-A1EC-438D-9A21-4BEA7C930584}"/>
              </a:ext>
            </a:extLst>
          </p:cNvPr>
          <p:cNvSpPr>
            <a:spLocks/>
          </p:cNvSpPr>
          <p:nvPr/>
        </p:nvSpPr>
        <p:spPr bwMode="auto">
          <a:xfrm>
            <a:off x="1667850" y="2482921"/>
            <a:ext cx="292100" cy="2106449"/>
          </a:xfrm>
          <a:prstGeom prst="leftBrace">
            <a:avLst>
              <a:gd name="adj1" fmla="val 8336"/>
              <a:gd name="adj2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sp>
        <p:nvSpPr>
          <p:cNvPr id="18" name="Left Brace 9">
            <a:extLst>
              <a:ext uri="{FF2B5EF4-FFF2-40B4-BE49-F238E27FC236}">
                <a16:creationId xmlns:a16="http://schemas.microsoft.com/office/drawing/2014/main" id="{C825B73A-5647-471B-834A-1E80F1EB7778}"/>
              </a:ext>
            </a:extLst>
          </p:cNvPr>
          <p:cNvSpPr>
            <a:spLocks/>
          </p:cNvSpPr>
          <p:nvPr/>
        </p:nvSpPr>
        <p:spPr bwMode="auto">
          <a:xfrm rot="5400000">
            <a:off x="4111208" y="49708"/>
            <a:ext cx="354935" cy="4488937"/>
          </a:xfrm>
          <a:prstGeom prst="leftBrace">
            <a:avLst>
              <a:gd name="adj1" fmla="val 8329"/>
              <a:gd name="adj2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B40F934F-B3A3-43C9-BCD7-59817A259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131" y="1824390"/>
            <a:ext cx="2854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Arial" charset="0"/>
                <a:ea typeface="+mn-ea"/>
              </a:rPr>
              <a:t>方向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</a:rPr>
              <a:t>(orientations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+mn-ea"/>
              </a:rPr>
              <a:t>)</a:t>
            </a:r>
            <a:endParaRPr lang="en-US" sz="2400" dirty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C44C80AB-ED1E-41F2-8916-D89913CA3059}"/>
              </a:ext>
            </a:extLst>
          </p:cNvPr>
          <p:cNvSpPr txBox="1"/>
          <p:nvPr/>
        </p:nvSpPr>
        <p:spPr>
          <a:xfrm>
            <a:off x="3597716" y="3048257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 dirty="0">
                <a:solidFill>
                  <a:srgbClr val="FF0000"/>
                </a:solidFill>
                <a:latin typeface="Arial" charset="0"/>
                <a:ea typeface="+mn-ea"/>
              </a:rPr>
              <a:t>“Edges”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741FB98-7BDA-43FB-A5AC-6A07C2D5BA82}"/>
              </a:ext>
            </a:extLst>
          </p:cNvPr>
          <p:cNvSpPr txBox="1"/>
          <p:nvPr/>
        </p:nvSpPr>
        <p:spPr>
          <a:xfrm>
            <a:off x="8289797" y="3259892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 dirty="0">
                <a:solidFill>
                  <a:srgbClr val="FF0000"/>
                </a:solidFill>
                <a:latin typeface="Arial" charset="0"/>
                <a:ea typeface="+mn-ea"/>
              </a:rPr>
              <a:t>“Bars”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E455F687-495B-45BC-81EE-DE01896FC24C}"/>
              </a:ext>
            </a:extLst>
          </p:cNvPr>
          <p:cNvSpPr txBox="1"/>
          <p:nvPr/>
        </p:nvSpPr>
        <p:spPr>
          <a:xfrm>
            <a:off x="5459879" y="4799653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 dirty="0">
                <a:solidFill>
                  <a:srgbClr val="FF0000"/>
                </a:solidFill>
                <a:latin typeface="Arial" charset="0"/>
                <a:ea typeface="+mn-ea"/>
              </a:rPr>
              <a:t>“Spots”</a:t>
            </a:r>
          </a:p>
        </p:txBody>
      </p:sp>
    </p:spTree>
    <p:extLst>
      <p:ext uri="{BB962C8B-B14F-4D97-AF65-F5344CB8AC3E}">
        <p14:creationId xmlns:p14="http://schemas.microsoft.com/office/powerpoint/2010/main" val="209493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25" name="Picture 4" descr="capital.jpg">
            <a:extLst>
              <a:ext uri="{FF2B5EF4-FFF2-40B4-BE49-F238E27FC236}">
                <a16:creationId xmlns:a16="http://schemas.microsoft.com/office/drawing/2014/main" id="{4E0EF5A6-3DC1-44BC-8727-4AB939B9EFB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2084" y="1521940"/>
            <a:ext cx="3902860" cy="47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9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084A7F-A96A-48F2-B2E3-35BD3B56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64" y="1521940"/>
            <a:ext cx="3976727" cy="4766181"/>
          </a:xfrm>
          <a:prstGeom prst="rect">
            <a:avLst/>
          </a:prstGeom>
        </p:spPr>
      </p:pic>
      <p:pic>
        <p:nvPicPr>
          <p:cNvPr id="12" name="Picture 9" descr="filter1.jpg">
            <a:extLst>
              <a:ext uri="{FF2B5EF4-FFF2-40B4-BE49-F238E27FC236}">
                <a16:creationId xmlns:a16="http://schemas.microsoft.com/office/drawing/2014/main" id="{80DCECD8-76C6-468B-8645-FFC048309A5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2302" y="4644504"/>
            <a:ext cx="2376845" cy="17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29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674DC21-5982-42D0-9069-B7ACD97B9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22" y="1514032"/>
            <a:ext cx="3941317" cy="4788406"/>
          </a:xfrm>
          <a:prstGeom prst="rect">
            <a:avLst/>
          </a:prstGeom>
        </p:spPr>
      </p:pic>
      <p:pic>
        <p:nvPicPr>
          <p:cNvPr id="14" name="Picture 3" descr="filter2.jpg">
            <a:extLst>
              <a:ext uri="{FF2B5EF4-FFF2-40B4-BE49-F238E27FC236}">
                <a16:creationId xmlns:a16="http://schemas.microsoft.com/office/drawing/2014/main" id="{342760FB-F3CC-4188-B558-FDF1D4FC654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58410" y="4606021"/>
            <a:ext cx="2389717" cy="17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19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5246AE-7CD6-4E04-AF58-6C21C7166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00" y="1521940"/>
            <a:ext cx="3905651" cy="4796517"/>
          </a:xfrm>
          <a:prstGeom prst="rect">
            <a:avLst/>
          </a:prstGeom>
        </p:spPr>
      </p:pic>
      <p:pic>
        <p:nvPicPr>
          <p:cNvPr id="15" name="Picture 3" descr="filter3.jpg">
            <a:extLst>
              <a:ext uri="{FF2B5EF4-FFF2-40B4-BE49-F238E27FC236}">
                <a16:creationId xmlns:a16="http://schemas.microsoft.com/office/drawing/2014/main" id="{0A5FDD8F-AC2F-4ECF-B591-84113F270E4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01771" y="4644252"/>
            <a:ext cx="2389717" cy="17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52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D645C73-BE8A-4A05-A29A-68DBE8A8B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82" y="1521940"/>
            <a:ext cx="3911226" cy="4810631"/>
          </a:xfrm>
          <a:prstGeom prst="rect">
            <a:avLst/>
          </a:prstGeom>
        </p:spPr>
      </p:pic>
      <p:pic>
        <p:nvPicPr>
          <p:cNvPr id="14" name="Picture 3" descr="filter4.jpg">
            <a:extLst>
              <a:ext uri="{FF2B5EF4-FFF2-40B4-BE49-F238E27FC236}">
                <a16:creationId xmlns:a16="http://schemas.microsoft.com/office/drawing/2014/main" id="{2A72E216-796E-4591-91B6-3F789AABB26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58410" y="4599724"/>
            <a:ext cx="2389717" cy="17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2978AF-625C-4468-B3D0-FC274F681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87" y="1496916"/>
            <a:ext cx="3897485" cy="4805522"/>
          </a:xfrm>
          <a:prstGeom prst="rect">
            <a:avLst/>
          </a:prstGeom>
        </p:spPr>
      </p:pic>
      <p:pic>
        <p:nvPicPr>
          <p:cNvPr id="15" name="Picture 3" descr="filter5.jpg">
            <a:extLst>
              <a:ext uri="{FF2B5EF4-FFF2-40B4-BE49-F238E27FC236}">
                <a16:creationId xmlns:a16="http://schemas.microsoft.com/office/drawing/2014/main" id="{B4F3478A-AE52-4166-8610-3E6E1DB5E0D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5239" y="4637108"/>
            <a:ext cx="2389717" cy="17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7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5C4717-5832-48F2-9592-86A5A797C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56" y="1525120"/>
            <a:ext cx="3952627" cy="4777318"/>
          </a:xfrm>
          <a:prstGeom prst="rect">
            <a:avLst/>
          </a:prstGeom>
        </p:spPr>
      </p:pic>
      <p:pic>
        <p:nvPicPr>
          <p:cNvPr id="14" name="Picture 3" descr="filter6.jpg">
            <a:extLst>
              <a:ext uri="{FF2B5EF4-FFF2-40B4-BE49-F238E27FC236}">
                <a16:creationId xmlns:a16="http://schemas.microsoft.com/office/drawing/2014/main" id="{2DA3C423-9ADB-400A-AB3A-AA62836F511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9297" y="4662563"/>
            <a:ext cx="2389717" cy="17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7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11.1 </a:t>
            </a:r>
            <a:r>
              <a:rPr lang="zh-CN" altLang="en-US" kern="0" dirty="0">
                <a:solidFill>
                  <a:srgbClr val="000000"/>
                </a:solidFill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05ED4235-143A-4FC9-9986-EF3299824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87" y="951044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深度学习存在的挑战和关键技术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7D69FCF1-8F94-4E98-B056-64046E3AB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032" y="14846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如何设计或确定网络结构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B489DBB0-4ABE-48DC-B807-8BE2A4EB6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11" y="2025738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“领域知识”有助于选择网络结构，如计算机视觉中常常用卷积神经网络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15B95E7B-6046-44A5-A7D7-5ECE5CD34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032" y="2476449"/>
            <a:ext cx="57242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模型复杂度高导致过拟合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E0B1D54B-2021-41CD-97F8-DC7DE5E84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10" y="3022791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“大数据”有助于增加训练集，提升泛化能力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8B84DD09-B479-4B02-9CA4-2142907ED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09" y="3518231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“正则化”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—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如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Dropout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等手段，增强对噪声的容忍度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5D093E78-883D-40FF-A949-0BB14B8BC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032" y="4007570"/>
            <a:ext cx="57242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模型复杂难以找到最优解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93C2F485-0933-4D3C-B69A-4C4CB5966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08" y="4543742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仔细选择初始值，避免落入局部极值，包括预训练等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43780AF0-771A-4923-8307-F9AB20769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07" y="5005407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防止梯度消失，采用合适的激活函数、设计更好的网络结构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5CA476FD-4B2A-4FAC-9D63-C03A976C1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032" y="5405517"/>
            <a:ext cx="57242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计算复杂度高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35660C05-3572-4D69-AAB2-064336D4B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06" y="5880134"/>
            <a:ext cx="10677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平行化、批量化、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GPU</a:t>
            </a: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等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6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BF5F1A-7843-4318-AD9A-EA91EC151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97" y="1521940"/>
            <a:ext cx="3943653" cy="4777319"/>
          </a:xfrm>
          <a:prstGeom prst="rect">
            <a:avLst/>
          </a:prstGeom>
        </p:spPr>
      </p:pic>
      <p:pic>
        <p:nvPicPr>
          <p:cNvPr id="15" name="Picture 3" descr="filter7.jpg">
            <a:extLst>
              <a:ext uri="{FF2B5EF4-FFF2-40B4-BE49-F238E27FC236}">
                <a16:creationId xmlns:a16="http://schemas.microsoft.com/office/drawing/2014/main" id="{AF40311E-BE9B-4139-AC64-2BEDD1D65D8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1457" y="4631703"/>
            <a:ext cx="2338023" cy="17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F976A9-15C3-4F1C-9DBD-AD11EDDD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29" y="1494556"/>
            <a:ext cx="3976890" cy="4807882"/>
          </a:xfrm>
          <a:prstGeom prst="rect">
            <a:avLst/>
          </a:prstGeom>
        </p:spPr>
      </p:pic>
      <p:pic>
        <p:nvPicPr>
          <p:cNvPr id="14" name="Picture 3" descr="filter8.jpg">
            <a:extLst>
              <a:ext uri="{FF2B5EF4-FFF2-40B4-BE49-F238E27FC236}">
                <a16:creationId xmlns:a16="http://schemas.microsoft.com/office/drawing/2014/main" id="{62C1313F-AB50-45AE-907A-A5C3B34B436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4339" y="4655160"/>
            <a:ext cx="2348429" cy="176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17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E1CC28-FE18-4247-8F69-B5ADF2516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03" y="1496661"/>
            <a:ext cx="3949302" cy="4805777"/>
          </a:xfrm>
          <a:prstGeom prst="rect">
            <a:avLst/>
          </a:prstGeom>
        </p:spPr>
      </p:pic>
      <p:pic>
        <p:nvPicPr>
          <p:cNvPr id="15" name="Picture 3" descr="filter9.jpg">
            <a:extLst>
              <a:ext uri="{FF2B5EF4-FFF2-40B4-BE49-F238E27FC236}">
                <a16:creationId xmlns:a16="http://schemas.microsoft.com/office/drawing/2014/main" id="{E08AA88A-3AE3-46B4-A079-FD8EB1F9FF6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84257" y="4664987"/>
            <a:ext cx="2338024" cy="17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8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EF31193-845A-4756-8935-0CB28EE67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49" y="1521940"/>
            <a:ext cx="3956772" cy="4836055"/>
          </a:xfrm>
          <a:prstGeom prst="rect">
            <a:avLst/>
          </a:prstGeom>
        </p:spPr>
      </p:pic>
      <p:pic>
        <p:nvPicPr>
          <p:cNvPr id="14" name="Picture 3" descr="filter10.jpg">
            <a:extLst>
              <a:ext uri="{FF2B5EF4-FFF2-40B4-BE49-F238E27FC236}">
                <a16:creationId xmlns:a16="http://schemas.microsoft.com/office/drawing/2014/main" id="{8B87E37D-F94F-4EEF-9A82-5846A71BDAA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9054" y="4621504"/>
            <a:ext cx="2348430" cy="17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71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E18070-E0CF-4D99-A339-5523F8445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33" y="1521940"/>
            <a:ext cx="3957629" cy="4802717"/>
          </a:xfrm>
          <a:prstGeom prst="rect">
            <a:avLst/>
          </a:prstGeom>
        </p:spPr>
      </p:pic>
      <p:pic>
        <p:nvPicPr>
          <p:cNvPr id="15" name="Picture 3" descr="filter11.jpg">
            <a:extLst>
              <a:ext uri="{FF2B5EF4-FFF2-40B4-BE49-F238E27FC236}">
                <a16:creationId xmlns:a16="http://schemas.microsoft.com/office/drawing/2014/main" id="{7F08F242-FE28-47B5-A63E-FC89A02008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0088" y="4625958"/>
            <a:ext cx="2361801" cy="17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98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84EC4F-FB0D-4579-B0B8-6D57106FC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35" y="1490449"/>
            <a:ext cx="3982382" cy="4787142"/>
          </a:xfrm>
          <a:prstGeom prst="rect">
            <a:avLst/>
          </a:prstGeom>
        </p:spPr>
      </p:pic>
      <p:pic>
        <p:nvPicPr>
          <p:cNvPr id="14" name="Picture 4" descr="filter12.jpg">
            <a:extLst>
              <a:ext uri="{FF2B5EF4-FFF2-40B4-BE49-F238E27FC236}">
                <a16:creationId xmlns:a16="http://schemas.microsoft.com/office/drawing/2014/main" id="{A24CC589-01C6-44F0-B1A8-9ED6930D50B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9054" y="4655159"/>
            <a:ext cx="2348430" cy="17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4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7F468E-3B92-4767-9EEC-3DCAFD672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66" y="1521940"/>
            <a:ext cx="3961466" cy="4832511"/>
          </a:xfrm>
          <a:prstGeom prst="rect">
            <a:avLst/>
          </a:prstGeom>
        </p:spPr>
      </p:pic>
      <p:pic>
        <p:nvPicPr>
          <p:cNvPr id="15" name="Picture 3" descr="filter13.jpg">
            <a:extLst>
              <a:ext uri="{FF2B5EF4-FFF2-40B4-BE49-F238E27FC236}">
                <a16:creationId xmlns:a16="http://schemas.microsoft.com/office/drawing/2014/main" id="{737BEC20-072C-450D-83C3-C61E227668A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2368" y="4622786"/>
            <a:ext cx="2361801" cy="17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41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1A1901-D207-466C-A0A9-B5C36BF9E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25" y="1521940"/>
            <a:ext cx="3978504" cy="4822969"/>
          </a:xfrm>
          <a:prstGeom prst="rect">
            <a:avLst/>
          </a:prstGeom>
        </p:spPr>
      </p:pic>
      <p:pic>
        <p:nvPicPr>
          <p:cNvPr id="14" name="Picture 3" descr="filter14.jpg">
            <a:extLst>
              <a:ext uri="{FF2B5EF4-FFF2-40B4-BE49-F238E27FC236}">
                <a16:creationId xmlns:a16="http://schemas.microsoft.com/office/drawing/2014/main" id="{1B5734B3-F299-48FD-90FD-636137FCAB5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4846" y="4564248"/>
            <a:ext cx="2376845" cy="17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88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F36C65-DB9B-499E-8A05-2E8AD601E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29" y="1540251"/>
            <a:ext cx="3995102" cy="4842185"/>
          </a:xfrm>
          <a:prstGeom prst="rect">
            <a:avLst/>
          </a:prstGeom>
        </p:spPr>
      </p:pic>
      <p:pic>
        <p:nvPicPr>
          <p:cNvPr id="15" name="Picture 3" descr="filter15.jpg">
            <a:extLst>
              <a:ext uri="{FF2B5EF4-FFF2-40B4-BE49-F238E27FC236}">
                <a16:creationId xmlns:a16="http://schemas.microsoft.com/office/drawing/2014/main" id="{35C67226-448F-472C-BAD4-EBE1BD21C57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82286" y="4615206"/>
            <a:ext cx="2348431" cy="17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8B938E-B0CC-49EE-A4C5-2768A904E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65" y="1521940"/>
            <a:ext cx="3982396" cy="4815782"/>
          </a:xfrm>
          <a:prstGeom prst="rect">
            <a:avLst/>
          </a:prstGeom>
        </p:spPr>
      </p:pic>
      <p:pic>
        <p:nvPicPr>
          <p:cNvPr id="14" name="Picture 3" descr="filter16.jpg">
            <a:extLst>
              <a:ext uri="{FF2B5EF4-FFF2-40B4-BE49-F238E27FC236}">
                <a16:creationId xmlns:a16="http://schemas.microsoft.com/office/drawing/2014/main" id="{9807EFA6-8ABF-4C0B-9C72-9FF361594AB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0733" y="4610192"/>
            <a:ext cx="2361801" cy="17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5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05ED4235-143A-4FC9-9986-EF3299824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87" y="951044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深度学习存在的挑战和关键技术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FD5FC8B-CFCA-4D1B-B4FD-56D5530E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203" y="1474264"/>
            <a:ext cx="6282655" cy="4374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F1D9F1-7F5B-4C81-8555-D31699D92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803" y="4586991"/>
            <a:ext cx="1066800" cy="141307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5DC41E0-EAF6-4160-8B7D-D3AD9FD14466}"/>
              </a:ext>
            </a:extLst>
          </p:cNvPr>
          <p:cNvSpPr txBox="1"/>
          <p:nvPr/>
        </p:nvSpPr>
        <p:spPr>
          <a:xfrm>
            <a:off x="1423955" y="5804894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九十年代神经网络研究陷入低潮期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6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DF6C4B-C11C-47C1-86EC-CBA5526D5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28" y="1511368"/>
            <a:ext cx="4006653" cy="4853297"/>
          </a:xfrm>
          <a:prstGeom prst="rect">
            <a:avLst/>
          </a:prstGeom>
        </p:spPr>
      </p:pic>
      <p:pic>
        <p:nvPicPr>
          <p:cNvPr id="15" name="Picture 3" descr="filter17.jpg">
            <a:extLst>
              <a:ext uri="{FF2B5EF4-FFF2-40B4-BE49-F238E27FC236}">
                <a16:creationId xmlns:a16="http://schemas.microsoft.com/office/drawing/2014/main" id="{13CD0756-3387-42FC-B8EF-2F72AEA560A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6616" y="4675217"/>
            <a:ext cx="2348430" cy="17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31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B682C6-0A4A-4D25-BF0B-628A83D5C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49" y="1521940"/>
            <a:ext cx="3982383" cy="4856130"/>
          </a:xfrm>
          <a:prstGeom prst="rect">
            <a:avLst/>
          </a:prstGeom>
        </p:spPr>
      </p:pic>
      <p:pic>
        <p:nvPicPr>
          <p:cNvPr id="14" name="Picture 3" descr="filter18.jpg">
            <a:extLst>
              <a:ext uri="{FF2B5EF4-FFF2-40B4-BE49-F238E27FC236}">
                <a16:creationId xmlns:a16="http://schemas.microsoft.com/office/drawing/2014/main" id="{DBCD6B68-5BB8-4077-8949-348702BAE28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8957" y="4606719"/>
            <a:ext cx="2361801" cy="17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94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110B40-1047-4E8D-93C9-661CFE8C3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47" y="1521940"/>
            <a:ext cx="4374599" cy="4836472"/>
          </a:xfrm>
          <a:prstGeom prst="rect">
            <a:avLst/>
          </a:prstGeom>
        </p:spPr>
      </p:pic>
      <p:pic>
        <p:nvPicPr>
          <p:cNvPr id="15" name="Picture 3" descr="filter37.jpg">
            <a:extLst>
              <a:ext uri="{FF2B5EF4-FFF2-40B4-BE49-F238E27FC236}">
                <a16:creationId xmlns:a16="http://schemas.microsoft.com/office/drawing/2014/main" id="{2F2CC3C1-8E09-4812-8DD0-8F1AFFF0CB2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55192" y="4609904"/>
            <a:ext cx="2396153" cy="179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40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pic>
        <p:nvPicPr>
          <p:cNvPr id="24" name="Picture 5" descr="filterbank.jpg">
            <a:extLst>
              <a:ext uri="{FF2B5EF4-FFF2-40B4-BE49-F238E27FC236}">
                <a16:creationId xmlns:a16="http://schemas.microsoft.com/office/drawing/2014/main" id="{3776BA41-0C14-4219-BA23-3CB28239EE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3339" y="958767"/>
            <a:ext cx="5959861" cy="45371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2EBFE9-C53B-4ADC-8FF1-CB9F0D944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47" y="1521940"/>
            <a:ext cx="4374599" cy="4836472"/>
          </a:xfrm>
          <a:prstGeom prst="rect">
            <a:avLst/>
          </a:prstGeom>
        </p:spPr>
      </p:pic>
      <p:cxnSp>
        <p:nvCxnSpPr>
          <p:cNvPr id="14" name="Straight Arrow Connector 10">
            <a:extLst>
              <a:ext uri="{FF2B5EF4-FFF2-40B4-BE49-F238E27FC236}">
                <a16:creationId xmlns:a16="http://schemas.microsoft.com/office/drawing/2014/main" id="{0B4D620E-51D8-47AD-8982-A1DA137FF45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713610" y="4162524"/>
            <a:ext cx="2604744" cy="701784"/>
          </a:xfrm>
          <a:prstGeom prst="straightConnector1">
            <a:avLst/>
          </a:prstGeom>
          <a:solidFill>
            <a:srgbClr val="BBE0E3"/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7">
            <a:extLst>
              <a:ext uri="{FF2B5EF4-FFF2-40B4-BE49-F238E27FC236}">
                <a16:creationId xmlns:a16="http://schemas.microsoft.com/office/drawing/2014/main" id="{D4201C12-EA1D-4DC7-AF60-FB1200FED982}"/>
              </a:ext>
            </a:extLst>
          </p:cNvPr>
          <p:cNvSpPr/>
          <p:nvPr/>
        </p:nvSpPr>
        <p:spPr bwMode="auto">
          <a:xfrm>
            <a:off x="3518139" y="4043857"/>
            <a:ext cx="146052" cy="182565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C8282221-8B9C-4FD0-A72A-EDE249C02517}"/>
              </a:ext>
            </a:extLst>
          </p:cNvPr>
          <p:cNvSpPr txBox="1"/>
          <p:nvPr/>
        </p:nvSpPr>
        <p:spPr>
          <a:xfrm>
            <a:off x="6314263" y="4633475"/>
            <a:ext cx="324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Arial" charset="0"/>
                <a:ea typeface="+mn-ea"/>
              </a:rPr>
              <a:t>[r1, r2, …, r38]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29DEDAB2-081F-4E22-8552-828C8E830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0046" y="5272730"/>
            <a:ext cx="4597210" cy="954107"/>
          </a:xfrm>
          <a:prstGeom prst="rect">
            <a:avLst/>
          </a:prstGeom>
          <a:solidFill>
            <a:srgbClr val="DDE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每个像素上由滤波器组产生一系列响应构造成特征向量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4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72EF686-0BC6-4E73-9451-F3126CD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85" y="5508462"/>
            <a:ext cx="7140577" cy="610179"/>
          </a:xfrm>
          <a:prstGeom prst="rect">
            <a:avLst/>
          </a:prstGeom>
        </p:spPr>
      </p:pic>
      <p:sp>
        <p:nvSpPr>
          <p:cNvPr id="15" name="思想气泡: 云 14">
            <a:extLst>
              <a:ext uri="{FF2B5EF4-FFF2-40B4-BE49-F238E27FC236}">
                <a16:creationId xmlns:a16="http://schemas.microsoft.com/office/drawing/2014/main" id="{561BB958-988A-40BA-A83A-37BB82A357A8}"/>
              </a:ext>
            </a:extLst>
          </p:cNvPr>
          <p:cNvSpPr/>
          <p:nvPr/>
        </p:nvSpPr>
        <p:spPr>
          <a:xfrm>
            <a:off x="6930168" y="5243393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F6AAC9C-7393-4FAF-BC3C-BE6FF4521022}"/>
              </a:ext>
            </a:extLst>
          </p:cNvPr>
          <p:cNvSpPr txBox="1">
            <a:spLocks/>
          </p:cNvSpPr>
          <p:nvPr/>
        </p:nvSpPr>
        <p:spPr>
          <a:xfrm>
            <a:off x="2061380" y="9949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A4B5788-A059-46CB-B76F-670073B3F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960" y="1455557"/>
            <a:ext cx="8532440" cy="4470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B4DF08-8BDC-40C5-AD61-F71E6B428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800" y="2003033"/>
            <a:ext cx="2571936" cy="4032447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53F70790-F6F2-4DAC-B550-2F299FB29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1618" y="5892118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dirty="0">
                <a:solidFill>
                  <a:prstClr val="black"/>
                </a:solidFill>
                <a:latin typeface="Arial" charset="0"/>
                <a:ea typeface="+mn-ea"/>
              </a:rPr>
              <a:t>Mean abs responses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DA0592F-598D-41A8-92E7-A22E6443AC28}"/>
              </a:ext>
            </a:extLst>
          </p:cNvPr>
          <p:cNvCxnSpPr/>
          <p:nvPr/>
        </p:nvCxnSpPr>
        <p:spPr>
          <a:xfrm>
            <a:off x="3617800" y="2427991"/>
            <a:ext cx="2536697" cy="308047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5534062-43D7-4A9A-AA1A-A3669C7C15B5}"/>
              </a:ext>
            </a:extLst>
          </p:cNvPr>
          <p:cNvCxnSpPr>
            <a:cxnSpLocks/>
          </p:cNvCxnSpPr>
          <p:nvPr/>
        </p:nvCxnSpPr>
        <p:spPr>
          <a:xfrm flipV="1">
            <a:off x="3657472" y="3276600"/>
            <a:ext cx="2497025" cy="362473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E2C8F46-DB47-4FA0-84E7-BB6578257735}"/>
              </a:ext>
            </a:extLst>
          </p:cNvPr>
          <p:cNvCxnSpPr>
            <a:cxnSpLocks/>
          </p:cNvCxnSpPr>
          <p:nvPr/>
        </p:nvCxnSpPr>
        <p:spPr>
          <a:xfrm flipV="1">
            <a:off x="3637635" y="4392531"/>
            <a:ext cx="2538545" cy="57235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07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53" y="998720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滤波器组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 banks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F6AAC9C-7393-4FAF-BC3C-BE6FF4521022}"/>
              </a:ext>
            </a:extLst>
          </p:cNvPr>
          <p:cNvSpPr txBox="1">
            <a:spLocks/>
          </p:cNvSpPr>
          <p:nvPr/>
        </p:nvSpPr>
        <p:spPr>
          <a:xfrm>
            <a:off x="2061380" y="9949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7" name="思想气泡: 云 16">
            <a:extLst>
              <a:ext uri="{FF2B5EF4-FFF2-40B4-BE49-F238E27FC236}">
                <a16:creationId xmlns:a16="http://schemas.microsoft.com/office/drawing/2014/main" id="{26931199-56DF-42E8-BA17-B01E3FFBEFED}"/>
              </a:ext>
            </a:extLst>
          </p:cNvPr>
          <p:cNvSpPr/>
          <p:nvPr/>
        </p:nvSpPr>
        <p:spPr>
          <a:xfrm>
            <a:off x="6739518" y="5463236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5C5EEBFA-D12B-46B7-B4E5-BD58801AD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233" y="4455124"/>
            <a:ext cx="74945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Textons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9" name="Group 43">
            <a:extLst>
              <a:ext uri="{FF2B5EF4-FFF2-40B4-BE49-F238E27FC236}">
                <a16:creationId xmlns:a16="http://schemas.microsoft.com/office/drawing/2014/main" id="{E1ACB544-623E-467F-AD53-C58B685D9683}"/>
              </a:ext>
            </a:extLst>
          </p:cNvPr>
          <p:cNvGrpSpPr>
            <a:grpSpLocks/>
          </p:cNvGrpSpPr>
          <p:nvPr/>
        </p:nvGrpSpPr>
        <p:grpSpPr bwMode="auto">
          <a:xfrm>
            <a:off x="1901020" y="1977354"/>
            <a:ext cx="4279400" cy="4050010"/>
            <a:chOff x="940039" y="1375862"/>
            <a:chExt cx="4264141" cy="4077762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E4AE96FB-976C-48D9-857D-094DFE5C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3" y="3481362"/>
              <a:ext cx="2069328" cy="165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ABEEBBD-86E3-4676-B21C-F84C9F117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2483" y="5084292"/>
              <a:ext cx="12622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Filter bank</a:t>
              </a:r>
            </a:p>
          </p:txBody>
        </p:sp>
        <p:sp>
          <p:nvSpPr>
            <p:cNvPr id="29" name="Text Box 19">
              <a:extLst>
                <a:ext uri="{FF2B5EF4-FFF2-40B4-BE49-F238E27FC236}">
                  <a16:creationId xmlns:a16="http://schemas.microsoft.com/office/drawing/2014/main" id="{66C0652D-3EA6-4605-A8B6-599647872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5554" y="2417941"/>
              <a:ext cx="249862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Vector of filter responses</a:t>
              </a:r>
              <a:b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</a:b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at each pixel</a:t>
              </a:r>
            </a:p>
          </p:txBody>
        </p:sp>
        <p:graphicFrame>
          <p:nvGraphicFramePr>
            <p:cNvPr id="30" name="Object 2">
              <a:extLst>
                <a:ext uri="{FF2B5EF4-FFF2-40B4-BE49-F238E27FC236}">
                  <a16:creationId xmlns:a16="http://schemas.microsoft.com/office/drawing/2014/main" id="{C01ADB2D-2F33-4EE1-896D-5C227BFDB4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40039" y="1375862"/>
            <a:ext cx="1078577" cy="1990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43" name="Image" r:id="rId5" imgW="2628571" imgH="4838095" progId="">
                    <p:embed/>
                  </p:oleObj>
                </mc:Choice>
                <mc:Fallback>
                  <p:oleObj name="Image" r:id="rId5" imgW="2628571" imgH="4838095" progId="">
                    <p:embed/>
                    <p:pic>
                      <p:nvPicPr>
                        <p:cNvPr id="18" name="Object 2">
                          <a:extLst>
                            <a:ext uri="{FF2B5EF4-FFF2-40B4-BE49-F238E27FC236}">
                              <a16:creationId xmlns:a16="http://schemas.microsoft.com/office/drawing/2014/main" id="{2DF5ED9A-A0D4-49D7-B694-25E076ED67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0039" y="1375862"/>
                          <a:ext cx="1078577" cy="1990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Arc 76">
              <a:extLst>
                <a:ext uri="{FF2B5EF4-FFF2-40B4-BE49-F238E27FC236}">
                  <a16:creationId xmlns:a16="http://schemas.microsoft.com/office/drawing/2014/main" id="{E4649EEF-1804-48B8-9477-4C29E7E664C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728132" y="2293499"/>
              <a:ext cx="115832" cy="277131"/>
            </a:xfrm>
            <a:custGeom>
              <a:avLst/>
              <a:gdLst>
                <a:gd name="T0" fmla="*/ 0 w 21600"/>
                <a:gd name="T1" fmla="*/ 0 h 21600"/>
                <a:gd name="T2" fmla="*/ 3331028 w 21600"/>
                <a:gd name="T3" fmla="*/ 45619214 h 21600"/>
                <a:gd name="T4" fmla="*/ 0 w 21600"/>
                <a:gd name="T5" fmla="*/ 45619214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" name="Oval 78">
              <a:extLst>
                <a:ext uri="{FF2B5EF4-FFF2-40B4-BE49-F238E27FC236}">
                  <a16:creationId xmlns:a16="http://schemas.microsoft.com/office/drawing/2014/main" id="{AAABEC1C-F253-4E39-8DEA-9AE26EBE3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873" y="2090702"/>
              <a:ext cx="181868" cy="49255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3" name="Straight Arrow Connector 39">
              <a:extLst>
                <a:ext uri="{FF2B5EF4-FFF2-40B4-BE49-F238E27FC236}">
                  <a16:creationId xmlns:a16="http://schemas.microsoft.com/office/drawing/2014/main" id="{66BEA3AE-22D3-4AC4-AFF0-2DCB592550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1942114" y="3063966"/>
              <a:ext cx="806551" cy="15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319877FE-AE24-483C-BD2A-8F458B15B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822" y="2289866"/>
              <a:ext cx="1897345" cy="786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5" name="Straight Arrow Connector 42">
              <a:extLst>
                <a:ext uri="{FF2B5EF4-FFF2-40B4-BE49-F238E27FC236}">
                  <a16:creationId xmlns:a16="http://schemas.microsoft.com/office/drawing/2014/main" id="{FAEF5029-25FC-4367-99EF-EF15A1933F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H="1" flipV="1">
              <a:off x="1804842" y="2336981"/>
              <a:ext cx="929895" cy="850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6" name="Straight Arrow Connector 45">
            <a:extLst>
              <a:ext uri="{FF2B5EF4-FFF2-40B4-BE49-F238E27FC236}">
                <a16:creationId xmlns:a16="http://schemas.microsoft.com/office/drawing/2014/main" id="{3B1EA900-7E32-46F0-B0BE-CFB4248416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5902" y="2920525"/>
            <a:ext cx="857250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46">
            <a:extLst>
              <a:ext uri="{FF2B5EF4-FFF2-40B4-BE49-F238E27FC236}">
                <a16:creationId xmlns:a16="http://schemas.microsoft.com/office/drawing/2014/main" id="{5C6FFC57-BBF8-4589-8E58-6EE59784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7150" y="2458562"/>
            <a:ext cx="2538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Kmeans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over a set of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vectors on a collection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images</a:t>
            </a:r>
          </a:p>
        </p:txBody>
      </p:sp>
    </p:spTree>
    <p:extLst>
      <p:ext uri="{BB962C8B-B14F-4D97-AF65-F5344CB8AC3E}">
        <p14:creationId xmlns:p14="http://schemas.microsoft.com/office/powerpoint/2010/main" val="3036087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3B9FF5B-BFA9-47C9-BF27-31B92BA1B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370" y="1566627"/>
            <a:ext cx="343351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Codewords dictionary formation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F6AAC9C-7393-4FAF-BC3C-BE6FF4521022}"/>
              </a:ext>
            </a:extLst>
          </p:cNvPr>
          <p:cNvSpPr txBox="1">
            <a:spLocks/>
          </p:cNvSpPr>
          <p:nvPr/>
        </p:nvSpPr>
        <p:spPr>
          <a:xfrm>
            <a:off x="2061380" y="9949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D15B4734-0C30-4566-B1AF-F2D8C695E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643" y="1116125"/>
            <a:ext cx="5551750" cy="523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55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F6AAC9C-7393-4FAF-BC3C-BE6FF4521022}"/>
              </a:ext>
            </a:extLst>
          </p:cNvPr>
          <p:cNvSpPr txBox="1">
            <a:spLocks/>
          </p:cNvSpPr>
          <p:nvPr/>
        </p:nvSpPr>
        <p:spPr>
          <a:xfrm>
            <a:off x="2061380" y="9949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50795FD-716D-480E-86C1-D4358A80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77" y="1070593"/>
            <a:ext cx="6804248" cy="1357398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DB6C817D-3E70-4D43-9D99-ACFF4E6A1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5" y="2713872"/>
            <a:ext cx="19442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Bag of words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310801F-B417-4A93-BF59-6C78347F1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477" y="3958078"/>
            <a:ext cx="7668344" cy="22427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B9C466-BF17-4CB6-BE15-CE8D2523F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055" y="2664127"/>
            <a:ext cx="5598393" cy="10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21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64943D48-D16A-4973-8CA5-CEABB41B0BE9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卷积核的知识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F6AAC9C-7393-4FAF-BC3C-BE6FF4521022}"/>
              </a:ext>
            </a:extLst>
          </p:cNvPr>
          <p:cNvSpPr txBox="1">
            <a:spLocks/>
          </p:cNvSpPr>
          <p:nvPr/>
        </p:nvSpPr>
        <p:spPr>
          <a:xfrm>
            <a:off x="2061380" y="9949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03E2BE55-98B0-466D-ACD8-CF4A3AEE8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27" y="1264220"/>
            <a:ext cx="7482745" cy="517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442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232483" y="188294"/>
            <a:ext cx="1195951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第十一讲 卷积神经网络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(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Convolutional Neural Networks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C4E96EA-B978-44C7-B07E-B05B4A081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525343"/>
            <a:ext cx="7578303" cy="51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背景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Background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卷积核的知识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About Convolutional Kernels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卷积神经网络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Convolutional Neural Networks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11.4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应用示例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Case Study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45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05ED4235-143A-4FC9-9986-EF3299824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87" y="951044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2006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年神经网络重归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F1D9F1-7F5B-4C81-8555-D31699D9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03" y="4586991"/>
            <a:ext cx="1066800" cy="141307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BB075C6-19D7-43A0-9B83-866092CA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40" y="1553249"/>
            <a:ext cx="10742319" cy="4790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41016BE-3395-4F4C-9713-EBC1E8E43D4B}"/>
              </a:ext>
            </a:extLst>
          </p:cNvPr>
          <p:cNvCxnSpPr>
            <a:cxnSpLocks/>
          </p:cNvCxnSpPr>
          <p:nvPr/>
        </p:nvCxnSpPr>
        <p:spPr>
          <a:xfrm>
            <a:off x="4790049" y="3186520"/>
            <a:ext cx="799863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AAA117E-92AB-4FA9-A161-A1891339E883}"/>
              </a:ext>
            </a:extLst>
          </p:cNvPr>
          <p:cNvCxnSpPr>
            <a:cxnSpLocks/>
          </p:cNvCxnSpPr>
          <p:nvPr/>
        </p:nvCxnSpPr>
        <p:spPr>
          <a:xfrm>
            <a:off x="6096000" y="6343267"/>
            <a:ext cx="799863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412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11.3 </a:t>
            </a:r>
            <a:r>
              <a:rPr lang="zh-CN" altLang="en-US" kern="0" dirty="0">
                <a:solidFill>
                  <a:srgbClr val="000000"/>
                </a:solidFill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图像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视觉中采用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结构的原因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FF77BD58-D329-4719-86B0-BAD86F7A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040" y="5110843"/>
            <a:ext cx="1907704" cy="460369"/>
          </a:xfrm>
          <a:prstGeom prst="rect">
            <a:avLst/>
          </a:prstGeom>
        </p:spPr>
      </p:pic>
      <p:sp>
        <p:nvSpPr>
          <p:cNvPr id="53" name="思想气泡: 云 52">
            <a:extLst>
              <a:ext uri="{FF2B5EF4-FFF2-40B4-BE49-F238E27FC236}">
                <a16:creationId xmlns:a16="http://schemas.microsoft.com/office/drawing/2014/main" id="{CAB8421B-B3A6-449D-846B-06B15E93706C}"/>
              </a:ext>
            </a:extLst>
          </p:cNvPr>
          <p:cNvSpPr/>
          <p:nvPr/>
        </p:nvSpPr>
        <p:spPr>
          <a:xfrm>
            <a:off x="6769944" y="4567804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pic>
        <p:nvPicPr>
          <p:cNvPr id="54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AD3C7445-4DE5-4B37-890F-45D9822A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85" y="4031221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圖片 18">
            <a:extLst>
              <a:ext uri="{FF2B5EF4-FFF2-40B4-BE49-F238E27FC236}">
                <a16:creationId xmlns:a16="http://schemas.microsoft.com/office/drawing/2014/main" id="{42D09FC3-D26E-4FF0-ABD4-81F61B7E9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576" y="3995065"/>
            <a:ext cx="2151234" cy="1279848"/>
          </a:xfrm>
          <a:prstGeom prst="rect">
            <a:avLst/>
          </a:prstGeom>
        </p:spPr>
      </p:pic>
      <p:pic>
        <p:nvPicPr>
          <p:cNvPr id="56" name="圖片 15">
            <a:extLst>
              <a:ext uri="{FF2B5EF4-FFF2-40B4-BE49-F238E27FC236}">
                <a16:creationId xmlns:a16="http://schemas.microsoft.com/office/drawing/2014/main" id="{FDC9519F-1095-4EEA-9BCD-E6A9F464D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348" y="4077238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57" name="圓角矩形圖說文字 42">
            <a:extLst>
              <a:ext uri="{FF2B5EF4-FFF2-40B4-BE49-F238E27FC236}">
                <a16:creationId xmlns:a16="http://schemas.microsoft.com/office/drawing/2014/main" id="{AAEC2A11-712A-44E2-AB82-23EBB7795CB5}"/>
              </a:ext>
            </a:extLst>
          </p:cNvPr>
          <p:cNvSpPr/>
          <p:nvPr/>
        </p:nvSpPr>
        <p:spPr>
          <a:xfrm>
            <a:off x="7665771" y="5061275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“beak”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detector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0A1B3C1-7245-4059-8D49-59E7573ABA06}"/>
              </a:ext>
            </a:extLst>
          </p:cNvPr>
          <p:cNvSpPr/>
          <p:nvPr/>
        </p:nvSpPr>
        <p:spPr>
          <a:xfrm>
            <a:off x="2879686" y="4077238"/>
            <a:ext cx="406400" cy="3794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9" name="直線單箭頭接點 45">
            <a:extLst>
              <a:ext uri="{FF2B5EF4-FFF2-40B4-BE49-F238E27FC236}">
                <a16:creationId xmlns:a16="http://schemas.microsoft.com/office/drawing/2014/main" id="{1F7566C2-C1B5-4BDA-B9E3-ECDBA312FC1B}"/>
              </a:ext>
            </a:extLst>
          </p:cNvPr>
          <p:cNvCxnSpPr>
            <a:stCxn id="58" idx="3"/>
            <a:endCxn id="56" idx="1"/>
          </p:cNvCxnSpPr>
          <p:nvPr/>
        </p:nvCxnSpPr>
        <p:spPr>
          <a:xfrm>
            <a:off x="3286086" y="4266968"/>
            <a:ext cx="2214262" cy="380116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TextBox 20">
            <a:extLst>
              <a:ext uri="{FF2B5EF4-FFF2-40B4-BE49-F238E27FC236}">
                <a16:creationId xmlns:a16="http://schemas.microsoft.com/office/drawing/2014/main" id="{5F3B85D1-BEC6-4F2E-B591-B3D9AD1DB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077" y="1694881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kern="0" dirty="0">
                <a:latin typeface="Arial" charset="0"/>
              </a:rPr>
              <a:t>反映物体特性的模式往往只占图像中很小的一部分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AD62EFFE-1748-49A8-8A06-7ECF71FDF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766" y="2323893"/>
            <a:ext cx="8890785" cy="461665"/>
          </a:xfrm>
          <a:prstGeom prst="rect">
            <a:avLst/>
          </a:prstGeom>
          <a:solidFill>
            <a:srgbClr val="DDE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400" kern="0" dirty="0">
                <a:latin typeface="Arial" charset="0"/>
              </a:rPr>
              <a:t>为了发现这些模式，神经元无需与图像中的所有像素连接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63" name="TextBox 20">
            <a:extLst>
              <a:ext uri="{FF2B5EF4-FFF2-40B4-BE49-F238E27FC236}">
                <a16:creationId xmlns:a16="http://schemas.microsoft.com/office/drawing/2014/main" id="{C854E61B-6FB9-4E30-AB35-8FF756C57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766" y="2857501"/>
            <a:ext cx="8890785" cy="461665"/>
          </a:xfrm>
          <a:prstGeom prst="rect">
            <a:avLst/>
          </a:prstGeom>
          <a:solidFill>
            <a:srgbClr val="FFD8D8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400" kern="0" dirty="0">
                <a:latin typeface="Arial" charset="0"/>
              </a:rPr>
              <a:t>神经元与图像中局部区域像素连接，所需的参数量会更少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60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图像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视觉中采用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结构的原因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TextBox 20">
            <a:extLst>
              <a:ext uri="{FF2B5EF4-FFF2-40B4-BE49-F238E27FC236}">
                <a16:creationId xmlns:a16="http://schemas.microsoft.com/office/drawing/2014/main" id="{5F3B85D1-BEC6-4F2E-B591-B3D9AD1DB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077" y="1694881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物体同样的模式可能出现在图像中的不同区域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AD62EFFE-1748-49A8-8A06-7ECF71FDF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39" y="3754845"/>
            <a:ext cx="4174343" cy="830997"/>
          </a:xfrm>
          <a:prstGeom prst="rect">
            <a:avLst/>
          </a:prstGeom>
          <a:solidFill>
            <a:srgbClr val="DDE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处于不同区域的同一模式检测器做着同样的事情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TextBox 20">
            <a:extLst>
              <a:ext uri="{FF2B5EF4-FFF2-40B4-BE49-F238E27FC236}">
                <a16:creationId xmlns:a16="http://schemas.microsoft.com/office/drawing/2014/main" id="{C854E61B-6FB9-4E30-AB35-8FF756C57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39" y="4704163"/>
            <a:ext cx="4174343" cy="830997"/>
          </a:xfrm>
          <a:prstGeom prst="rect">
            <a:avLst/>
          </a:prstGeom>
          <a:solidFill>
            <a:srgbClr val="FFD8D8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l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同一模式检测器使用相同的参数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D7FF8F2-9C50-46F1-9EF9-4FE227D46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570" y="5611036"/>
            <a:ext cx="1907704" cy="460369"/>
          </a:xfrm>
          <a:prstGeom prst="rect">
            <a:avLst/>
          </a:prstGeom>
        </p:spPr>
      </p:pic>
      <p:sp>
        <p:nvSpPr>
          <p:cNvPr id="20" name="思想气泡: 云 19">
            <a:extLst>
              <a:ext uri="{FF2B5EF4-FFF2-40B4-BE49-F238E27FC236}">
                <a16:creationId xmlns:a16="http://schemas.microsoft.com/office/drawing/2014/main" id="{8787F3E2-FDA5-420D-BBB7-19B6E52A4A94}"/>
              </a:ext>
            </a:extLst>
          </p:cNvPr>
          <p:cNvSpPr/>
          <p:nvPr/>
        </p:nvSpPr>
        <p:spPr>
          <a:xfrm>
            <a:off x="4807474" y="5067997"/>
            <a:ext cx="1080120" cy="792088"/>
          </a:xfrm>
          <a:prstGeom prst="cloudCallou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Times New Roman"/>
            </a:endParaRPr>
          </a:p>
        </p:txBody>
      </p:sp>
      <p:graphicFrame>
        <p:nvGraphicFramePr>
          <p:cNvPr id="21" name="对象 5">
            <a:extLst>
              <a:ext uri="{FF2B5EF4-FFF2-40B4-BE49-F238E27FC236}">
                <a16:creationId xmlns:a16="http://schemas.microsoft.com/office/drawing/2014/main" id="{AC313183-FE0A-44F3-8FF6-D917553679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503150"/>
              </p:ext>
            </p:extLst>
          </p:nvPr>
        </p:nvGraphicFramePr>
        <p:xfrm>
          <a:off x="5283286" y="2181460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2" name="BMP 图像" r:id="rId5" imgW="0" imgH="0" progId="Paint.Picture">
                  <p:embed/>
                </p:oleObj>
              </mc:Choice>
              <mc:Fallback>
                <p:oleObj name="BMP 图像" r:id="rId5" imgW="0" imgH="0" progId="Paint.Picture">
                  <p:embed/>
                  <p:pic>
                    <p:nvPicPr>
                      <p:cNvPr id="18" name="对象 5">
                        <a:extLst>
                          <a:ext uri="{FF2B5EF4-FFF2-40B4-BE49-F238E27FC236}">
                            <a16:creationId xmlns:a16="http://schemas.microsoft.com/office/drawing/2014/main" id="{AE4D8129-2863-48D3-94F0-181003A96D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86" y="2181460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2AD7FB4C-A150-4E1D-9A40-8455A7FFF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15" y="2181460"/>
            <a:ext cx="8559407" cy="1600200"/>
          </a:xfrm>
          <a:prstGeom prst="rect">
            <a:avLst/>
          </a:prstGeom>
        </p:spPr>
      </p:pic>
      <p:graphicFrame>
        <p:nvGraphicFramePr>
          <p:cNvPr id="23" name="对象 5">
            <a:extLst>
              <a:ext uri="{FF2B5EF4-FFF2-40B4-BE49-F238E27FC236}">
                <a16:creationId xmlns:a16="http://schemas.microsoft.com/office/drawing/2014/main" id="{95D615DD-BA27-42E9-900C-24A7F6CE34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741944"/>
              </p:ext>
            </p:extLst>
          </p:nvPr>
        </p:nvGraphicFramePr>
        <p:xfrm>
          <a:off x="5283286" y="2181460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3" name="BMP 图像" r:id="rId5" imgW="0" imgH="0" progId="Paint.Picture">
                  <p:embed/>
                </p:oleObj>
              </mc:Choice>
              <mc:Fallback>
                <p:oleObj name="BMP 图像" r:id="rId5" imgW="0" imgH="0" progId="Paint.Picture">
                  <p:embed/>
                  <p:pic>
                    <p:nvPicPr>
                      <p:cNvPr id="22" name="对象 5">
                        <a:extLst>
                          <a:ext uri="{FF2B5EF4-FFF2-40B4-BE49-F238E27FC236}">
                            <a16:creationId xmlns:a16="http://schemas.microsoft.com/office/drawing/2014/main" id="{77F201DB-B787-4BFB-A894-22053F1A30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86" y="2181460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088B2CE5-07DC-4C2C-BE34-70159A6A4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15" y="2181460"/>
            <a:ext cx="8483207" cy="1600200"/>
          </a:xfrm>
          <a:prstGeom prst="rect">
            <a:avLst/>
          </a:prstGeom>
        </p:spPr>
      </p:pic>
      <p:pic>
        <p:nvPicPr>
          <p:cNvPr id="26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A4D930C5-785E-4826-95CF-2C0DD85A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13" y="4463913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1A4044E3-7851-40E1-9A6A-4B30F21D2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13" y="2565451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圖片 8">
            <a:extLst>
              <a:ext uri="{FF2B5EF4-FFF2-40B4-BE49-F238E27FC236}">
                <a16:creationId xmlns:a16="http://schemas.microsoft.com/office/drawing/2014/main" id="{693D21EF-00E2-4A5F-867B-0592556DC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5040" y="2854822"/>
            <a:ext cx="2151234" cy="1279848"/>
          </a:xfrm>
          <a:prstGeom prst="rect">
            <a:avLst/>
          </a:prstGeom>
        </p:spPr>
      </p:pic>
      <p:sp>
        <p:nvSpPr>
          <p:cNvPr id="29" name="雲朵形圖說文字 9">
            <a:extLst>
              <a:ext uri="{FF2B5EF4-FFF2-40B4-BE49-F238E27FC236}">
                <a16:creationId xmlns:a16="http://schemas.microsoft.com/office/drawing/2014/main" id="{C3086CF1-47CF-40CA-BACB-0EDA584465D4}"/>
              </a:ext>
            </a:extLst>
          </p:cNvPr>
          <p:cNvSpPr/>
          <p:nvPr/>
        </p:nvSpPr>
        <p:spPr>
          <a:xfrm>
            <a:off x="4724529" y="2412635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“upper-left beak”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detector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4B1E3D1-CCA7-4EF4-AD0D-C6AFD1E9B3FC}"/>
              </a:ext>
            </a:extLst>
          </p:cNvPr>
          <p:cNvSpPr/>
          <p:nvPr/>
        </p:nvSpPr>
        <p:spPr>
          <a:xfrm>
            <a:off x="938274" y="2615379"/>
            <a:ext cx="406400" cy="3794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062BF5-448E-4B34-B248-2A56CFD153B1}"/>
              </a:ext>
            </a:extLst>
          </p:cNvPr>
          <p:cNvSpPr/>
          <p:nvPr/>
        </p:nvSpPr>
        <p:spPr>
          <a:xfrm>
            <a:off x="1453078" y="4980778"/>
            <a:ext cx="406400" cy="3794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2" name="圖片 4">
            <a:extLst>
              <a:ext uri="{FF2B5EF4-FFF2-40B4-BE49-F238E27FC236}">
                <a16:creationId xmlns:a16="http://schemas.microsoft.com/office/drawing/2014/main" id="{CC328E60-B711-4779-AB52-63F0DCED8F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2895" y="4639900"/>
            <a:ext cx="2295525" cy="1590675"/>
          </a:xfrm>
          <a:prstGeom prst="rect">
            <a:avLst/>
          </a:prstGeom>
        </p:spPr>
      </p:pic>
      <p:sp>
        <p:nvSpPr>
          <p:cNvPr id="33" name="雲朵形圖說文字 30">
            <a:extLst>
              <a:ext uri="{FF2B5EF4-FFF2-40B4-BE49-F238E27FC236}">
                <a16:creationId xmlns:a16="http://schemas.microsoft.com/office/drawing/2014/main" id="{A28843AB-70DF-4292-8ACF-69D23725FB40}"/>
              </a:ext>
            </a:extLst>
          </p:cNvPr>
          <p:cNvSpPr/>
          <p:nvPr/>
        </p:nvSpPr>
        <p:spPr>
          <a:xfrm>
            <a:off x="4724529" y="5500571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“middle beak”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detector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5" name="直線單箭頭接點 7">
            <a:extLst>
              <a:ext uri="{FF2B5EF4-FFF2-40B4-BE49-F238E27FC236}">
                <a16:creationId xmlns:a16="http://schemas.microsoft.com/office/drawing/2014/main" id="{1A3916E4-01EC-4581-8CBD-48B82C804397}"/>
              </a:ext>
            </a:extLst>
          </p:cNvPr>
          <p:cNvCxnSpPr/>
          <p:nvPr/>
        </p:nvCxnSpPr>
        <p:spPr>
          <a:xfrm>
            <a:off x="4094671" y="3754845"/>
            <a:ext cx="0" cy="1341375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521FC0-DC37-4130-9F56-60C8687C28E6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4164649" y="4170344"/>
            <a:ext cx="3633990" cy="347378"/>
          </a:xfrm>
          <a:prstGeom prst="line">
            <a:avLst/>
          </a:prstGeom>
          <a:ln w="38100">
            <a:solidFill>
              <a:srgbClr val="DDE6F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019143B-7837-4470-A4DD-82F23480FCB0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5135467" y="3796916"/>
            <a:ext cx="2663172" cy="1322746"/>
          </a:xfrm>
          <a:prstGeom prst="line">
            <a:avLst/>
          </a:prstGeom>
          <a:ln w="38100">
            <a:solidFill>
              <a:srgbClr val="FFD8D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C6E4BAD-C9E1-43DA-A385-B0C1D51C8467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5235376" y="5119662"/>
            <a:ext cx="2563263" cy="106565"/>
          </a:xfrm>
          <a:prstGeom prst="line">
            <a:avLst/>
          </a:prstGeom>
          <a:ln w="38100">
            <a:solidFill>
              <a:srgbClr val="FFD8D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729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5">
            <a:extLst>
              <a:ext uri="{FF2B5EF4-FFF2-40B4-BE49-F238E27FC236}">
                <a16:creationId xmlns:a16="http://schemas.microsoft.com/office/drawing/2014/main" id="{2349C291-D9DD-48F3-B151-7D3A97031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493751"/>
              </p:ext>
            </p:extLst>
          </p:nvPr>
        </p:nvGraphicFramePr>
        <p:xfrm>
          <a:off x="6784023" y="3490496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0" name="BMP 图像" r:id="rId3" imgW="0" imgH="0" progId="Paint.Picture">
                  <p:embed/>
                </p:oleObj>
              </mc:Choice>
              <mc:Fallback>
                <p:oleObj name="BMP 图像" r:id="rId3" imgW="0" imgH="0" progId="Paint.Picture">
                  <p:embed/>
                  <p:pic>
                    <p:nvPicPr>
                      <p:cNvPr id="18" name="对象 5">
                        <a:extLst>
                          <a:ext uri="{FF2B5EF4-FFF2-40B4-BE49-F238E27FC236}">
                            <a16:creationId xmlns:a16="http://schemas.microsoft.com/office/drawing/2014/main" id="{AE4D8129-2863-48D3-94F0-181003A96D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023" y="3490496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34571237-919C-4E46-8038-1DEB6DE55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360" y="3490496"/>
            <a:ext cx="8880600" cy="1600200"/>
          </a:xfrm>
          <a:prstGeom prst="rect">
            <a:avLst/>
          </a:prstGeom>
        </p:spPr>
      </p:pic>
      <p:graphicFrame>
        <p:nvGraphicFramePr>
          <p:cNvPr id="21" name="对象 5">
            <a:extLst>
              <a:ext uri="{FF2B5EF4-FFF2-40B4-BE49-F238E27FC236}">
                <a16:creationId xmlns:a16="http://schemas.microsoft.com/office/drawing/2014/main" id="{C1D6B73A-D6E3-4FC2-8315-245A95148F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223394"/>
              </p:ext>
            </p:extLst>
          </p:nvPr>
        </p:nvGraphicFramePr>
        <p:xfrm>
          <a:off x="6784023" y="3490496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1" name="BMP 图像" r:id="rId3" imgW="0" imgH="0" progId="Paint.Picture">
                  <p:embed/>
                </p:oleObj>
              </mc:Choice>
              <mc:Fallback>
                <p:oleObj name="BMP 图像" r:id="rId3" imgW="0" imgH="0" progId="Paint.Picture">
                  <p:embed/>
                  <p:pic>
                    <p:nvPicPr>
                      <p:cNvPr id="22" name="对象 5">
                        <a:extLst>
                          <a:ext uri="{FF2B5EF4-FFF2-40B4-BE49-F238E27FC236}">
                            <a16:creationId xmlns:a16="http://schemas.microsoft.com/office/drawing/2014/main" id="{77F201DB-B787-4BFB-A894-22053F1A30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023" y="3490496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D9C13FD4-CE8A-4F3B-996E-A00679CFB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360" y="3490496"/>
            <a:ext cx="8880600" cy="1600200"/>
          </a:xfrm>
          <a:prstGeom prst="rect">
            <a:avLst/>
          </a:prstGeom>
        </p:spPr>
      </p:pic>
      <p:pic>
        <p:nvPicPr>
          <p:cNvPr id="23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5D6BE684-177C-49A2-B495-4CBDFD9F6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53" y="4169471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1F3D40D7-B039-40A1-98F9-405EA0F8C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513" y="4678980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向右箭號 3">
            <a:extLst>
              <a:ext uri="{FF2B5EF4-FFF2-40B4-BE49-F238E27FC236}">
                <a16:creationId xmlns:a16="http://schemas.microsoft.com/office/drawing/2014/main" id="{E4EF2E80-09D4-4BA1-881B-3631DD5A0C0E}"/>
              </a:ext>
            </a:extLst>
          </p:cNvPr>
          <p:cNvSpPr/>
          <p:nvPr/>
        </p:nvSpPr>
        <p:spPr>
          <a:xfrm>
            <a:off x="5600970" y="4872539"/>
            <a:ext cx="1860668" cy="80293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5">
            <a:extLst>
              <a:ext uri="{FF2B5EF4-FFF2-40B4-BE49-F238E27FC236}">
                <a16:creationId xmlns:a16="http://schemas.microsoft.com/office/drawing/2014/main" id="{A838C1BF-CA06-47BC-8419-0EB3960DBB31}"/>
              </a:ext>
            </a:extLst>
          </p:cNvPr>
          <p:cNvSpPr txBox="1"/>
          <p:nvPr/>
        </p:nvSpPr>
        <p:spPr>
          <a:xfrm>
            <a:off x="5495633" y="5670190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subsampling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文字方塊 6">
            <a:extLst>
              <a:ext uri="{FF2B5EF4-FFF2-40B4-BE49-F238E27FC236}">
                <a16:creationId xmlns:a16="http://schemas.microsoft.com/office/drawing/2014/main" id="{74BA3D41-E6AD-4C16-BF26-6BA31A9F7254}"/>
              </a:ext>
            </a:extLst>
          </p:cNvPr>
          <p:cNvSpPr txBox="1"/>
          <p:nvPr/>
        </p:nvSpPr>
        <p:spPr>
          <a:xfrm>
            <a:off x="3080107" y="3653627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bird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8">
            <a:extLst>
              <a:ext uri="{FF2B5EF4-FFF2-40B4-BE49-F238E27FC236}">
                <a16:creationId xmlns:a16="http://schemas.microsoft.com/office/drawing/2014/main" id="{5E304A6B-1CED-4027-98D1-E728749DA032}"/>
              </a:ext>
            </a:extLst>
          </p:cNvPr>
          <p:cNvSpPr txBox="1"/>
          <p:nvPr/>
        </p:nvSpPr>
        <p:spPr>
          <a:xfrm>
            <a:off x="7807398" y="4145156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bird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图像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视觉中采用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结构的原因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TextBox 20">
            <a:extLst>
              <a:ext uri="{FF2B5EF4-FFF2-40B4-BE49-F238E27FC236}">
                <a16:creationId xmlns:a16="http://schemas.microsoft.com/office/drawing/2014/main" id="{5F3B85D1-BEC6-4F2E-B591-B3D9AD1DB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077" y="1694881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下采样不会改变物体的类别属性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AD62EFFE-1748-49A8-8A06-7ECF71FDF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766" y="2323893"/>
            <a:ext cx="8890785" cy="461665"/>
          </a:xfrm>
          <a:prstGeom prst="rect">
            <a:avLst/>
          </a:prstGeom>
          <a:solidFill>
            <a:srgbClr val="DDE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下采样降低了图像大小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TextBox 20">
            <a:extLst>
              <a:ext uri="{FF2B5EF4-FFF2-40B4-BE49-F238E27FC236}">
                <a16:creationId xmlns:a16="http://schemas.microsoft.com/office/drawing/2014/main" id="{C854E61B-6FB9-4E30-AB35-8FF756C57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766" y="2857501"/>
            <a:ext cx="8890785" cy="461665"/>
          </a:xfrm>
          <a:prstGeom prst="rect">
            <a:avLst/>
          </a:prstGeom>
          <a:solidFill>
            <a:srgbClr val="FFD8D8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网络处理较小的图像需要的参数量也随之减少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8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289042E-A4B7-4BC1-8048-3C36024EFD35}"/>
              </a:ext>
            </a:extLst>
          </p:cNvPr>
          <p:cNvSpPr/>
          <p:nvPr/>
        </p:nvSpPr>
        <p:spPr>
          <a:xfrm>
            <a:off x="846004" y="5095541"/>
            <a:ext cx="6910466" cy="1368000"/>
          </a:xfrm>
          <a:prstGeom prst="rect">
            <a:avLst/>
          </a:prstGeom>
          <a:solidFill>
            <a:srgbClr val="DDE6FD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的结构示意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Picture 2" descr="http://s.hswstatic.com/gif/whiskers-sam.jpg">
            <a:extLst>
              <a:ext uri="{FF2B5EF4-FFF2-40B4-BE49-F238E27FC236}">
                <a16:creationId xmlns:a16="http://schemas.microsoft.com/office/drawing/2014/main" id="{98959B3A-BD5C-4E4C-9822-5FC096E2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37" y="2258727"/>
            <a:ext cx="1898379" cy="129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向下箭號 11">
            <a:extLst>
              <a:ext uri="{FF2B5EF4-FFF2-40B4-BE49-F238E27FC236}">
                <a16:creationId xmlns:a16="http://schemas.microsoft.com/office/drawing/2014/main" id="{50848A92-A325-4C42-BF88-F9E7A864EFC3}"/>
              </a:ext>
            </a:extLst>
          </p:cNvPr>
          <p:cNvSpPr/>
          <p:nvPr/>
        </p:nvSpPr>
        <p:spPr>
          <a:xfrm rot="16200000">
            <a:off x="2788084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74A02B-CC70-4BB6-A7A9-C228C7B10F73}"/>
              </a:ext>
            </a:extLst>
          </p:cNvPr>
          <p:cNvSpPr/>
          <p:nvPr/>
        </p:nvSpPr>
        <p:spPr>
          <a:xfrm rot="16200000">
            <a:off x="2692193" y="2580648"/>
            <a:ext cx="1736724" cy="556488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1A3C9B-9211-487A-AAD7-1121E2BC68AE}"/>
              </a:ext>
            </a:extLst>
          </p:cNvPr>
          <p:cNvSpPr/>
          <p:nvPr/>
        </p:nvSpPr>
        <p:spPr>
          <a:xfrm rot="16200000">
            <a:off x="3714577" y="2580647"/>
            <a:ext cx="1736724" cy="55648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99DB660B-D90D-469D-BF10-95D768BB45D1}"/>
              </a:ext>
            </a:extLst>
          </p:cNvPr>
          <p:cNvSpPr/>
          <p:nvPr/>
        </p:nvSpPr>
        <p:spPr>
          <a:xfrm rot="16200000">
            <a:off x="3779596" y="2747020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向下箭號 11">
            <a:extLst>
              <a:ext uri="{FF2B5EF4-FFF2-40B4-BE49-F238E27FC236}">
                <a16:creationId xmlns:a16="http://schemas.microsoft.com/office/drawing/2014/main" id="{A70444A4-0666-4E1A-8984-77DCE76EA819}"/>
              </a:ext>
            </a:extLst>
          </p:cNvPr>
          <p:cNvSpPr/>
          <p:nvPr/>
        </p:nvSpPr>
        <p:spPr>
          <a:xfrm rot="16200000">
            <a:off x="4809240" y="2751540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034A15-3B1E-4F4C-AA13-B9247F822766}"/>
              </a:ext>
            </a:extLst>
          </p:cNvPr>
          <p:cNvSpPr/>
          <p:nvPr/>
        </p:nvSpPr>
        <p:spPr>
          <a:xfrm rot="16200000">
            <a:off x="4712869" y="2580646"/>
            <a:ext cx="1736724" cy="556488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向下箭號 11">
            <a:extLst>
              <a:ext uri="{FF2B5EF4-FFF2-40B4-BE49-F238E27FC236}">
                <a16:creationId xmlns:a16="http://schemas.microsoft.com/office/drawing/2014/main" id="{2398099D-AC3B-4642-B449-7584D1B362DE}"/>
              </a:ext>
            </a:extLst>
          </p:cNvPr>
          <p:cNvSpPr/>
          <p:nvPr/>
        </p:nvSpPr>
        <p:spPr>
          <a:xfrm rot="16200000">
            <a:off x="5807532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1970A2-3215-4D04-86C1-874593BA7AD5}"/>
              </a:ext>
            </a:extLst>
          </p:cNvPr>
          <p:cNvSpPr/>
          <p:nvPr/>
        </p:nvSpPr>
        <p:spPr>
          <a:xfrm rot="16200000">
            <a:off x="5711161" y="2580647"/>
            <a:ext cx="1736724" cy="55648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下箭號 11">
            <a:extLst>
              <a:ext uri="{FF2B5EF4-FFF2-40B4-BE49-F238E27FC236}">
                <a16:creationId xmlns:a16="http://schemas.microsoft.com/office/drawing/2014/main" id="{7874C690-351F-457C-887D-E7357FDB79D3}"/>
              </a:ext>
            </a:extLst>
          </p:cNvPr>
          <p:cNvSpPr/>
          <p:nvPr/>
        </p:nvSpPr>
        <p:spPr>
          <a:xfrm rot="16200000">
            <a:off x="6805824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15">
            <a:extLst>
              <a:ext uri="{FF2B5EF4-FFF2-40B4-BE49-F238E27FC236}">
                <a16:creationId xmlns:a16="http://schemas.microsoft.com/office/drawing/2014/main" id="{7FA40FA6-E1D8-4774-99D8-7A2D002EB609}"/>
              </a:ext>
            </a:extLst>
          </p:cNvPr>
          <p:cNvSpPr txBox="1"/>
          <p:nvPr/>
        </p:nvSpPr>
        <p:spPr>
          <a:xfrm rot="16200000">
            <a:off x="6709452" y="2626215"/>
            <a:ext cx="1736725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向下箭號 11">
            <a:extLst>
              <a:ext uri="{FF2B5EF4-FFF2-40B4-BE49-F238E27FC236}">
                <a16:creationId xmlns:a16="http://schemas.microsoft.com/office/drawing/2014/main" id="{6D12A3EE-3FBD-4363-95B6-491D409ED2E2}"/>
              </a:ext>
            </a:extLst>
          </p:cNvPr>
          <p:cNvSpPr/>
          <p:nvPr/>
        </p:nvSpPr>
        <p:spPr>
          <a:xfrm rot="16200000">
            <a:off x="7756704" y="2757455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6" name="圖片 4">
            <a:extLst>
              <a:ext uri="{FF2B5EF4-FFF2-40B4-BE49-F238E27FC236}">
                <a16:creationId xmlns:a16="http://schemas.microsoft.com/office/drawing/2014/main" id="{F35067BE-A902-4859-824F-A53AEC87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8239592" y="2125486"/>
            <a:ext cx="2568162" cy="1503999"/>
          </a:xfrm>
          <a:prstGeom prst="rect">
            <a:avLst/>
          </a:prstGeom>
        </p:spPr>
      </p:pic>
      <p:sp>
        <p:nvSpPr>
          <p:cNvPr id="28" name="文字方塊 8">
            <a:extLst>
              <a:ext uri="{FF2B5EF4-FFF2-40B4-BE49-F238E27FC236}">
                <a16:creationId xmlns:a16="http://schemas.microsoft.com/office/drawing/2014/main" id="{8E115C35-B8F0-43FE-89CE-F7D91D7C1C16}"/>
              </a:ext>
            </a:extLst>
          </p:cNvPr>
          <p:cNvSpPr txBox="1"/>
          <p:nvPr/>
        </p:nvSpPr>
        <p:spPr>
          <a:xfrm>
            <a:off x="10551922" y="2258727"/>
            <a:ext cx="74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cat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……dog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AC7EBE-3E30-4426-80EC-2C0498FDDA41}"/>
              </a:ext>
            </a:extLst>
          </p:cNvPr>
          <p:cNvSpPr/>
          <p:nvPr/>
        </p:nvSpPr>
        <p:spPr>
          <a:xfrm>
            <a:off x="3160444" y="373966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卷积</a:t>
            </a:r>
            <a:endParaRPr lang="zh-CN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337D45-F821-4555-9168-D7F7601795E7}"/>
              </a:ext>
            </a:extLst>
          </p:cNvPr>
          <p:cNvSpPr/>
          <p:nvPr/>
        </p:nvSpPr>
        <p:spPr>
          <a:xfrm>
            <a:off x="4182829" y="374587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池化</a:t>
            </a:r>
            <a:endParaRPr lang="zh-CN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9F9FBB-BA05-4B98-B61E-0CC57F4ECCFB}"/>
              </a:ext>
            </a:extLst>
          </p:cNvPr>
          <p:cNvSpPr/>
          <p:nvPr/>
        </p:nvSpPr>
        <p:spPr>
          <a:xfrm>
            <a:off x="5192781" y="372352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卷积</a:t>
            </a:r>
            <a:endParaRPr lang="zh-CN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7C962DE-F9F9-4374-8323-0CA94BB47FAA}"/>
              </a:ext>
            </a:extLst>
          </p:cNvPr>
          <p:cNvSpPr/>
          <p:nvPr/>
        </p:nvSpPr>
        <p:spPr>
          <a:xfrm>
            <a:off x="6179413" y="374436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池化</a:t>
            </a:r>
            <a:endParaRPr lang="zh-CN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0DD1D84-8EAE-4FC2-86D7-20B3297C65DB}"/>
              </a:ext>
            </a:extLst>
          </p:cNvPr>
          <p:cNvSpPr/>
          <p:nvPr/>
        </p:nvSpPr>
        <p:spPr>
          <a:xfrm>
            <a:off x="8943456" y="372174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全连接</a:t>
            </a:r>
            <a:endParaRPr lang="zh-CN" altLang="en-US" sz="2400" dirty="0"/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ACF11F11-1720-4F7D-A584-5C6FA9125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960" y="5184182"/>
            <a:ext cx="35526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kern="0" dirty="0">
                <a:latin typeface="Arial" charset="0"/>
              </a:rPr>
              <a:t>反映物体特性的模式往往只占图像中很小的一部分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34" name="左大括弧 22">
            <a:extLst>
              <a:ext uri="{FF2B5EF4-FFF2-40B4-BE49-F238E27FC236}">
                <a16:creationId xmlns:a16="http://schemas.microsoft.com/office/drawing/2014/main" id="{3A93B487-6C7B-4DDF-9BA1-3FAF0CF43276}"/>
              </a:ext>
            </a:extLst>
          </p:cNvPr>
          <p:cNvSpPr/>
          <p:nvPr/>
        </p:nvSpPr>
        <p:spPr>
          <a:xfrm rot="16200000" flipH="1">
            <a:off x="4917350" y="-89356"/>
            <a:ext cx="329471" cy="3724932"/>
          </a:xfrm>
          <a:prstGeom prst="leftBrace">
            <a:avLst>
              <a:gd name="adj1" fmla="val 72890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C6A95AC-78CA-485F-A9AF-56A5CF0B7AA0}"/>
              </a:ext>
            </a:extLst>
          </p:cNvPr>
          <p:cNvSpPr/>
          <p:nvPr/>
        </p:nvSpPr>
        <p:spPr>
          <a:xfrm>
            <a:off x="4429050" y="10288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重复多次</a:t>
            </a:r>
            <a:endParaRPr lang="zh-CN" altLang="en-US" sz="2400" dirty="0"/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52F1A49B-0F7F-4D9C-AD61-F9822A9F0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743" y="5188153"/>
            <a:ext cx="35526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物体同样的模式可能出现在图像中的不同区域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73FCE3EE-FAAD-46B7-B2E3-658B4E468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98" y="5184182"/>
            <a:ext cx="34934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下采样不会改变物体的类别属性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" name="文字方塊 5">
            <a:extLst>
              <a:ext uri="{FF2B5EF4-FFF2-40B4-BE49-F238E27FC236}">
                <a16:creationId xmlns:a16="http://schemas.microsoft.com/office/drawing/2014/main" id="{3A8031D6-2EE5-4A9D-9758-9AC0528F55F7}"/>
              </a:ext>
            </a:extLst>
          </p:cNvPr>
          <p:cNvSpPr txBox="1"/>
          <p:nvPr/>
        </p:nvSpPr>
        <p:spPr>
          <a:xfrm>
            <a:off x="846004" y="4698356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1" name="文字方塊 5">
            <a:extLst>
              <a:ext uri="{FF2B5EF4-FFF2-40B4-BE49-F238E27FC236}">
                <a16:creationId xmlns:a16="http://schemas.microsoft.com/office/drawing/2014/main" id="{EF8FAF9E-9E02-45B6-AF88-A7181D941566}"/>
              </a:ext>
            </a:extLst>
          </p:cNvPr>
          <p:cNvSpPr txBox="1"/>
          <p:nvPr/>
        </p:nvSpPr>
        <p:spPr>
          <a:xfrm>
            <a:off x="4436332" y="4716602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2" name="文字方塊 5">
            <a:extLst>
              <a:ext uri="{FF2B5EF4-FFF2-40B4-BE49-F238E27FC236}">
                <a16:creationId xmlns:a16="http://schemas.microsoft.com/office/drawing/2014/main" id="{5E2BF6AF-1134-4E57-AD14-FAFF2B310D5B}"/>
              </a:ext>
            </a:extLst>
          </p:cNvPr>
          <p:cNvSpPr txBox="1"/>
          <p:nvPr/>
        </p:nvSpPr>
        <p:spPr>
          <a:xfrm>
            <a:off x="8026660" y="4716601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C09055-DE82-4C91-B4E0-065E1759E0A3}"/>
              </a:ext>
            </a:extLst>
          </p:cNvPr>
          <p:cNvSpPr/>
          <p:nvPr/>
        </p:nvSpPr>
        <p:spPr>
          <a:xfrm>
            <a:off x="7893067" y="5104317"/>
            <a:ext cx="3470641" cy="1368000"/>
          </a:xfrm>
          <a:prstGeom prst="rect">
            <a:avLst/>
          </a:prstGeom>
          <a:solidFill>
            <a:srgbClr val="B2E0B2">
              <a:alpha val="44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cxnSp>
        <p:nvCxnSpPr>
          <p:cNvPr id="43" name="直線單箭頭接點 27">
            <a:extLst>
              <a:ext uri="{FF2B5EF4-FFF2-40B4-BE49-F238E27FC236}">
                <a16:creationId xmlns:a16="http://schemas.microsoft.com/office/drawing/2014/main" id="{ACD23667-E31E-4E2C-8DF1-2393D3EC1416}"/>
              </a:ext>
            </a:extLst>
          </p:cNvPr>
          <p:cNvCxnSpPr>
            <a:cxnSpLocks/>
          </p:cNvCxnSpPr>
          <p:nvPr/>
        </p:nvCxnSpPr>
        <p:spPr>
          <a:xfrm>
            <a:off x="3495052" y="4151120"/>
            <a:ext cx="328886" cy="953197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線單箭頭接點 27">
            <a:extLst>
              <a:ext uri="{FF2B5EF4-FFF2-40B4-BE49-F238E27FC236}">
                <a16:creationId xmlns:a16="http://schemas.microsoft.com/office/drawing/2014/main" id="{D2B5E922-4AF1-475A-B2BC-B8A8509BE3BA}"/>
              </a:ext>
            </a:extLst>
          </p:cNvPr>
          <p:cNvCxnSpPr>
            <a:cxnSpLocks/>
          </p:cNvCxnSpPr>
          <p:nvPr/>
        </p:nvCxnSpPr>
        <p:spPr>
          <a:xfrm flipH="1">
            <a:off x="3927047" y="4055116"/>
            <a:ext cx="1466727" cy="1040425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線單箭頭接點 30">
            <a:extLst>
              <a:ext uri="{FF2B5EF4-FFF2-40B4-BE49-F238E27FC236}">
                <a16:creationId xmlns:a16="http://schemas.microsoft.com/office/drawing/2014/main" id="{B2CC0F0F-7FB0-4A52-9873-3CB0F6BAD8F8}"/>
              </a:ext>
            </a:extLst>
          </p:cNvPr>
          <p:cNvCxnSpPr>
            <a:cxnSpLocks/>
          </p:cNvCxnSpPr>
          <p:nvPr/>
        </p:nvCxnSpPr>
        <p:spPr>
          <a:xfrm>
            <a:off x="6825007" y="3762727"/>
            <a:ext cx="1131817" cy="1372277"/>
          </a:xfrm>
          <a:prstGeom prst="straightConnector1">
            <a:avLst/>
          </a:prstGeom>
          <a:noFill/>
          <a:ln w="38100" cap="flat" cmpd="sng" algn="ctr">
            <a:solidFill>
              <a:srgbClr val="B2E0B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線單箭頭接點 30">
            <a:extLst>
              <a:ext uri="{FF2B5EF4-FFF2-40B4-BE49-F238E27FC236}">
                <a16:creationId xmlns:a16="http://schemas.microsoft.com/office/drawing/2014/main" id="{F76D86A0-A5BC-489D-AD80-5E251114C05D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4582939" y="3745870"/>
            <a:ext cx="3354659" cy="1370518"/>
          </a:xfrm>
          <a:prstGeom prst="straightConnector1">
            <a:avLst/>
          </a:prstGeom>
          <a:noFill/>
          <a:ln w="38100" cap="flat" cmpd="sng" algn="ctr">
            <a:solidFill>
              <a:srgbClr val="B2E0B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8831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289042E-A4B7-4BC1-8048-3C36024EFD35}"/>
              </a:ext>
            </a:extLst>
          </p:cNvPr>
          <p:cNvSpPr/>
          <p:nvPr/>
        </p:nvSpPr>
        <p:spPr>
          <a:xfrm>
            <a:off x="846004" y="5095541"/>
            <a:ext cx="6910466" cy="1368000"/>
          </a:xfrm>
          <a:prstGeom prst="rect">
            <a:avLst/>
          </a:prstGeom>
          <a:solidFill>
            <a:srgbClr val="DDE6FD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的结构示意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Picture 2" descr="http://s.hswstatic.com/gif/whiskers-sam.jpg">
            <a:extLst>
              <a:ext uri="{FF2B5EF4-FFF2-40B4-BE49-F238E27FC236}">
                <a16:creationId xmlns:a16="http://schemas.microsoft.com/office/drawing/2014/main" id="{98959B3A-BD5C-4E4C-9822-5FC096E2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37" y="2258727"/>
            <a:ext cx="1898379" cy="129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向下箭號 11">
            <a:extLst>
              <a:ext uri="{FF2B5EF4-FFF2-40B4-BE49-F238E27FC236}">
                <a16:creationId xmlns:a16="http://schemas.microsoft.com/office/drawing/2014/main" id="{50848A92-A325-4C42-BF88-F9E7A864EFC3}"/>
              </a:ext>
            </a:extLst>
          </p:cNvPr>
          <p:cNvSpPr/>
          <p:nvPr/>
        </p:nvSpPr>
        <p:spPr>
          <a:xfrm rot="16200000">
            <a:off x="2788084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74A02B-CC70-4BB6-A7A9-C228C7B10F73}"/>
              </a:ext>
            </a:extLst>
          </p:cNvPr>
          <p:cNvSpPr/>
          <p:nvPr/>
        </p:nvSpPr>
        <p:spPr>
          <a:xfrm rot="16200000">
            <a:off x="2692193" y="2580648"/>
            <a:ext cx="1736724" cy="556488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1A3C9B-9211-487A-AAD7-1121E2BC68AE}"/>
              </a:ext>
            </a:extLst>
          </p:cNvPr>
          <p:cNvSpPr/>
          <p:nvPr/>
        </p:nvSpPr>
        <p:spPr>
          <a:xfrm rot="16200000">
            <a:off x="3714577" y="2580647"/>
            <a:ext cx="1736724" cy="55648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99DB660B-D90D-469D-BF10-95D768BB45D1}"/>
              </a:ext>
            </a:extLst>
          </p:cNvPr>
          <p:cNvSpPr/>
          <p:nvPr/>
        </p:nvSpPr>
        <p:spPr>
          <a:xfrm rot="16200000">
            <a:off x="3779596" y="2747020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向下箭號 11">
            <a:extLst>
              <a:ext uri="{FF2B5EF4-FFF2-40B4-BE49-F238E27FC236}">
                <a16:creationId xmlns:a16="http://schemas.microsoft.com/office/drawing/2014/main" id="{A70444A4-0666-4E1A-8984-77DCE76EA819}"/>
              </a:ext>
            </a:extLst>
          </p:cNvPr>
          <p:cNvSpPr/>
          <p:nvPr/>
        </p:nvSpPr>
        <p:spPr>
          <a:xfrm rot="16200000">
            <a:off x="4809240" y="2751540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034A15-3B1E-4F4C-AA13-B9247F822766}"/>
              </a:ext>
            </a:extLst>
          </p:cNvPr>
          <p:cNvSpPr/>
          <p:nvPr/>
        </p:nvSpPr>
        <p:spPr>
          <a:xfrm rot="16200000">
            <a:off x="4712869" y="2580646"/>
            <a:ext cx="1736724" cy="556488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向下箭號 11">
            <a:extLst>
              <a:ext uri="{FF2B5EF4-FFF2-40B4-BE49-F238E27FC236}">
                <a16:creationId xmlns:a16="http://schemas.microsoft.com/office/drawing/2014/main" id="{2398099D-AC3B-4642-B449-7584D1B362DE}"/>
              </a:ext>
            </a:extLst>
          </p:cNvPr>
          <p:cNvSpPr/>
          <p:nvPr/>
        </p:nvSpPr>
        <p:spPr>
          <a:xfrm rot="16200000">
            <a:off x="5807532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1970A2-3215-4D04-86C1-874593BA7AD5}"/>
              </a:ext>
            </a:extLst>
          </p:cNvPr>
          <p:cNvSpPr/>
          <p:nvPr/>
        </p:nvSpPr>
        <p:spPr>
          <a:xfrm rot="16200000">
            <a:off x="5711161" y="2580647"/>
            <a:ext cx="1736724" cy="55648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下箭號 11">
            <a:extLst>
              <a:ext uri="{FF2B5EF4-FFF2-40B4-BE49-F238E27FC236}">
                <a16:creationId xmlns:a16="http://schemas.microsoft.com/office/drawing/2014/main" id="{7874C690-351F-457C-887D-E7357FDB79D3}"/>
              </a:ext>
            </a:extLst>
          </p:cNvPr>
          <p:cNvSpPr/>
          <p:nvPr/>
        </p:nvSpPr>
        <p:spPr>
          <a:xfrm rot="16200000">
            <a:off x="6805824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15">
            <a:extLst>
              <a:ext uri="{FF2B5EF4-FFF2-40B4-BE49-F238E27FC236}">
                <a16:creationId xmlns:a16="http://schemas.microsoft.com/office/drawing/2014/main" id="{7FA40FA6-E1D8-4774-99D8-7A2D002EB609}"/>
              </a:ext>
            </a:extLst>
          </p:cNvPr>
          <p:cNvSpPr txBox="1"/>
          <p:nvPr/>
        </p:nvSpPr>
        <p:spPr>
          <a:xfrm rot="16200000">
            <a:off x="6709452" y="2626215"/>
            <a:ext cx="1736725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向下箭號 11">
            <a:extLst>
              <a:ext uri="{FF2B5EF4-FFF2-40B4-BE49-F238E27FC236}">
                <a16:creationId xmlns:a16="http://schemas.microsoft.com/office/drawing/2014/main" id="{6D12A3EE-3FBD-4363-95B6-491D409ED2E2}"/>
              </a:ext>
            </a:extLst>
          </p:cNvPr>
          <p:cNvSpPr/>
          <p:nvPr/>
        </p:nvSpPr>
        <p:spPr>
          <a:xfrm rot="16200000">
            <a:off x="7756704" y="2757455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6" name="圖片 4">
            <a:extLst>
              <a:ext uri="{FF2B5EF4-FFF2-40B4-BE49-F238E27FC236}">
                <a16:creationId xmlns:a16="http://schemas.microsoft.com/office/drawing/2014/main" id="{F35067BE-A902-4859-824F-A53AEC87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8239592" y="2125486"/>
            <a:ext cx="2568162" cy="1503999"/>
          </a:xfrm>
          <a:prstGeom prst="rect">
            <a:avLst/>
          </a:prstGeom>
        </p:spPr>
      </p:pic>
      <p:sp>
        <p:nvSpPr>
          <p:cNvPr id="28" name="文字方塊 8">
            <a:extLst>
              <a:ext uri="{FF2B5EF4-FFF2-40B4-BE49-F238E27FC236}">
                <a16:creationId xmlns:a16="http://schemas.microsoft.com/office/drawing/2014/main" id="{8E115C35-B8F0-43FE-89CE-F7D91D7C1C16}"/>
              </a:ext>
            </a:extLst>
          </p:cNvPr>
          <p:cNvSpPr txBox="1"/>
          <p:nvPr/>
        </p:nvSpPr>
        <p:spPr>
          <a:xfrm>
            <a:off x="10551922" y="2258727"/>
            <a:ext cx="74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cat ……dog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AC7EBE-3E30-4426-80EC-2C0498FDDA41}"/>
              </a:ext>
            </a:extLst>
          </p:cNvPr>
          <p:cNvSpPr/>
          <p:nvPr/>
        </p:nvSpPr>
        <p:spPr>
          <a:xfrm>
            <a:off x="3160444" y="373966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337D45-F821-4555-9168-D7F7601795E7}"/>
              </a:ext>
            </a:extLst>
          </p:cNvPr>
          <p:cNvSpPr/>
          <p:nvPr/>
        </p:nvSpPr>
        <p:spPr>
          <a:xfrm>
            <a:off x="4182829" y="374587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池化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9F9FBB-BA05-4B98-B61E-0CC57F4ECCFB}"/>
              </a:ext>
            </a:extLst>
          </p:cNvPr>
          <p:cNvSpPr/>
          <p:nvPr/>
        </p:nvSpPr>
        <p:spPr>
          <a:xfrm>
            <a:off x="5192781" y="372352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7C962DE-F9F9-4374-8323-0CA94BB47FAA}"/>
              </a:ext>
            </a:extLst>
          </p:cNvPr>
          <p:cNvSpPr/>
          <p:nvPr/>
        </p:nvSpPr>
        <p:spPr>
          <a:xfrm>
            <a:off x="6179413" y="374436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池化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0DD1D84-8EAE-4FC2-86D7-20B3297C65DB}"/>
              </a:ext>
            </a:extLst>
          </p:cNvPr>
          <p:cNvSpPr/>
          <p:nvPr/>
        </p:nvSpPr>
        <p:spPr>
          <a:xfrm>
            <a:off x="8943456" y="372174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全连接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ACF11F11-1720-4F7D-A584-5C6FA9125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960" y="5184182"/>
            <a:ext cx="35526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反映物体特性的模式往往只占图像中很小的一部分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" name="左大括弧 22">
            <a:extLst>
              <a:ext uri="{FF2B5EF4-FFF2-40B4-BE49-F238E27FC236}">
                <a16:creationId xmlns:a16="http://schemas.microsoft.com/office/drawing/2014/main" id="{3A93B487-6C7B-4DDF-9BA1-3FAF0CF43276}"/>
              </a:ext>
            </a:extLst>
          </p:cNvPr>
          <p:cNvSpPr/>
          <p:nvPr/>
        </p:nvSpPr>
        <p:spPr>
          <a:xfrm rot="16200000" flipH="1">
            <a:off x="4917350" y="-89356"/>
            <a:ext cx="329471" cy="3724932"/>
          </a:xfrm>
          <a:prstGeom prst="leftBrace">
            <a:avLst>
              <a:gd name="adj1" fmla="val 72890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C6A95AC-78CA-485F-A9AF-56A5CF0B7AA0}"/>
              </a:ext>
            </a:extLst>
          </p:cNvPr>
          <p:cNvSpPr/>
          <p:nvPr/>
        </p:nvSpPr>
        <p:spPr>
          <a:xfrm>
            <a:off x="4429050" y="10288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重复多次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52F1A49B-0F7F-4D9C-AD61-F9822A9F0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743" y="5188153"/>
            <a:ext cx="35526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物体同样的模式可能出现在图像中的不同区域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73FCE3EE-FAAD-46B7-B2E3-658B4E468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98" y="5184182"/>
            <a:ext cx="34934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下采样不会改变物体的类别属性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" name="文字方塊 5">
            <a:extLst>
              <a:ext uri="{FF2B5EF4-FFF2-40B4-BE49-F238E27FC236}">
                <a16:creationId xmlns:a16="http://schemas.microsoft.com/office/drawing/2014/main" id="{3A8031D6-2EE5-4A9D-9758-9AC0528F55F7}"/>
              </a:ext>
            </a:extLst>
          </p:cNvPr>
          <p:cNvSpPr txBox="1"/>
          <p:nvPr/>
        </p:nvSpPr>
        <p:spPr>
          <a:xfrm>
            <a:off x="846004" y="4698356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文字方塊 5">
            <a:extLst>
              <a:ext uri="{FF2B5EF4-FFF2-40B4-BE49-F238E27FC236}">
                <a16:creationId xmlns:a16="http://schemas.microsoft.com/office/drawing/2014/main" id="{EF8FAF9E-9E02-45B6-AF88-A7181D941566}"/>
              </a:ext>
            </a:extLst>
          </p:cNvPr>
          <p:cNvSpPr txBox="1"/>
          <p:nvPr/>
        </p:nvSpPr>
        <p:spPr>
          <a:xfrm>
            <a:off x="4436332" y="4716602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文字方塊 5">
            <a:extLst>
              <a:ext uri="{FF2B5EF4-FFF2-40B4-BE49-F238E27FC236}">
                <a16:creationId xmlns:a16="http://schemas.microsoft.com/office/drawing/2014/main" id="{5E2BF6AF-1134-4E57-AD14-FAFF2B310D5B}"/>
              </a:ext>
            </a:extLst>
          </p:cNvPr>
          <p:cNvSpPr txBox="1"/>
          <p:nvPr/>
        </p:nvSpPr>
        <p:spPr>
          <a:xfrm>
            <a:off x="8026660" y="4716601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C09055-DE82-4C91-B4E0-065E1759E0A3}"/>
              </a:ext>
            </a:extLst>
          </p:cNvPr>
          <p:cNvSpPr/>
          <p:nvPr/>
        </p:nvSpPr>
        <p:spPr>
          <a:xfrm>
            <a:off x="7893067" y="5104317"/>
            <a:ext cx="3470641" cy="1368000"/>
          </a:xfrm>
          <a:prstGeom prst="rect">
            <a:avLst/>
          </a:prstGeom>
          <a:solidFill>
            <a:srgbClr val="B2E0B2">
              <a:alpha val="4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A861F17-CCCC-4BA7-BE00-E92B66B67759}"/>
              </a:ext>
            </a:extLst>
          </p:cNvPr>
          <p:cNvSpPr/>
          <p:nvPr/>
        </p:nvSpPr>
        <p:spPr>
          <a:xfrm>
            <a:off x="5168999" y="1855083"/>
            <a:ext cx="856482" cy="234624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F207D32-8C9C-4FF9-B8E1-C170A01266DC}"/>
              </a:ext>
            </a:extLst>
          </p:cNvPr>
          <p:cNvSpPr/>
          <p:nvPr/>
        </p:nvSpPr>
        <p:spPr>
          <a:xfrm>
            <a:off x="3120359" y="1876133"/>
            <a:ext cx="856482" cy="234624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8802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18" name="对象 5">
            <a:extLst>
              <a:ext uri="{FF2B5EF4-FFF2-40B4-BE49-F238E27FC236}">
                <a16:creationId xmlns:a16="http://schemas.microsoft.com/office/drawing/2014/main" id="{16B28CDE-4DC1-41B1-9FA6-F61C52B79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206352"/>
              </p:ext>
            </p:extLst>
          </p:nvPr>
        </p:nvGraphicFramePr>
        <p:xfrm>
          <a:off x="5605031" y="1826453"/>
          <a:ext cx="33845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" name="BMP 图像" r:id="rId4" imgW="0" imgH="0" progId="Paint.Picture">
                  <p:embed/>
                </p:oleObj>
              </mc:Choice>
              <mc:Fallback>
                <p:oleObj name="BMP 图像" r:id="rId4" imgW="0" imgH="0" progId="Paint.Picture">
                  <p:embed/>
                  <p:pic>
                    <p:nvPicPr>
                      <p:cNvPr id="57" name="对象 5">
                        <a:extLst>
                          <a:ext uri="{FF2B5EF4-FFF2-40B4-BE49-F238E27FC236}">
                            <a16:creationId xmlns:a16="http://schemas.microsoft.com/office/drawing/2014/main" id="{7E174FE2-D8A2-4459-951B-0CDB5FE4F8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5031" y="1826453"/>
                        <a:ext cx="33845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7DEE1F8B-80A6-4C30-A05F-CE2E04507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750" y="1773393"/>
            <a:ext cx="8880600" cy="1600200"/>
          </a:xfrm>
          <a:prstGeom prst="rect">
            <a:avLst/>
          </a:prstGeom>
        </p:spPr>
      </p:pic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5599677"/>
              </p:ext>
            </p:extLst>
          </p:nvPr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6 x 6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93788"/>
              </p:ext>
            </p:extLst>
          </p:nvPr>
        </p:nvGraphicFramePr>
        <p:xfrm>
          <a:off x="5306110" y="2276185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6837604" y="262856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58EB6BBE-513C-4E84-B3C9-DA0BD9D38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15225"/>
              </p:ext>
            </p:extLst>
          </p:nvPr>
        </p:nvGraphicFramePr>
        <p:xfrm>
          <a:off x="5306110" y="3900923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文字方塊 8">
            <a:extLst>
              <a:ext uri="{FF2B5EF4-FFF2-40B4-BE49-F238E27FC236}">
                <a16:creationId xmlns:a16="http://schemas.microsoft.com/office/drawing/2014/main" id="{F3E12E03-DCEA-4A24-948F-A94264B1B332}"/>
              </a:ext>
            </a:extLst>
          </p:cNvPr>
          <p:cNvSpPr txBox="1"/>
          <p:nvPr/>
        </p:nvSpPr>
        <p:spPr>
          <a:xfrm>
            <a:off x="6837604" y="42401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9">
            <a:extLst>
              <a:ext uri="{FF2B5EF4-FFF2-40B4-BE49-F238E27FC236}">
                <a16:creationId xmlns:a16="http://schemas.microsoft.com/office/drawing/2014/main" id="{92139CB6-4F60-416F-81B7-A2CA3654ED53}"/>
              </a:ext>
            </a:extLst>
          </p:cNvPr>
          <p:cNvSpPr txBox="1"/>
          <p:nvPr/>
        </p:nvSpPr>
        <p:spPr>
          <a:xfrm rot="5400000">
            <a:off x="5902170" y="5408024"/>
            <a:ext cx="70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b="1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文字方塊 2">
            <a:extLst>
              <a:ext uri="{FF2B5EF4-FFF2-40B4-BE49-F238E27FC236}">
                <a16:creationId xmlns:a16="http://schemas.microsoft.com/office/drawing/2014/main" id="{B8528478-6699-4626-822C-4606DC196587}"/>
              </a:ext>
            </a:extLst>
          </p:cNvPr>
          <p:cNvSpPr txBox="1"/>
          <p:nvPr/>
        </p:nvSpPr>
        <p:spPr>
          <a:xfrm>
            <a:off x="7048194" y="3086880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11">
            <a:extLst>
              <a:ext uri="{FF2B5EF4-FFF2-40B4-BE49-F238E27FC236}">
                <a16:creationId xmlns:a16="http://schemas.microsoft.com/office/drawing/2014/main" id="{DDD3EC4C-2C0F-43E3-98D5-406EB0290423}"/>
              </a:ext>
            </a:extLst>
          </p:cNvPr>
          <p:cNvSpPr txBox="1"/>
          <p:nvPr/>
        </p:nvSpPr>
        <p:spPr>
          <a:xfrm>
            <a:off x="7048194" y="4656959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文字方塊 5">
            <a:extLst>
              <a:ext uri="{FF2B5EF4-FFF2-40B4-BE49-F238E27FC236}">
                <a16:creationId xmlns:a16="http://schemas.microsoft.com/office/drawing/2014/main" id="{62F5BE9D-B9E4-4575-AFB2-102DFAC27905}"/>
              </a:ext>
            </a:extLst>
          </p:cNvPr>
          <p:cNvSpPr txBox="1"/>
          <p:nvPr/>
        </p:nvSpPr>
        <p:spPr>
          <a:xfrm>
            <a:off x="8542681" y="2301187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944EDD09-54DD-42B0-982F-E2AD4B4D1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2681" y="2762852"/>
            <a:ext cx="3033163" cy="830997"/>
          </a:xfrm>
          <a:prstGeom prst="rect">
            <a:avLst/>
          </a:prstGeom>
          <a:solidFill>
            <a:srgbClr val="DDE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每个滤波器用于检测一种模式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文字方塊 10">
            <a:extLst>
              <a:ext uri="{FF2B5EF4-FFF2-40B4-BE49-F238E27FC236}">
                <a16:creationId xmlns:a16="http://schemas.microsoft.com/office/drawing/2014/main" id="{A8D3A1DE-DB06-4C8A-BC75-A8C8E6ED7669}"/>
              </a:ext>
            </a:extLst>
          </p:cNvPr>
          <p:cNvSpPr txBox="1"/>
          <p:nvPr/>
        </p:nvSpPr>
        <p:spPr>
          <a:xfrm>
            <a:off x="8542681" y="4309676"/>
            <a:ext cx="3055362" cy="830997"/>
          </a:xfrm>
          <a:prstGeom prst="rect">
            <a:avLst/>
          </a:prstGeom>
          <a:solidFill>
            <a:srgbClr val="FFD8D8"/>
          </a:solidFill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+mn-ea"/>
              </a:rPr>
              <a:t>滤波器是可通过学习获得的网络参数</a:t>
            </a:r>
            <a:endParaRPr lang="zh-TW" altLang="en-US" sz="2400" b="1" dirty="0"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3574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828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178169-52F4-441B-9B41-24FC4FC5A90B}"/>
              </a:ext>
            </a:extLst>
          </p:cNvPr>
          <p:cNvSpPr/>
          <p:nvPr/>
        </p:nvSpPr>
        <p:spPr>
          <a:xfrm>
            <a:off x="1633040" y="2299576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518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178169-52F4-441B-9B41-24FC4FC5A90B}"/>
              </a:ext>
            </a:extLst>
          </p:cNvPr>
          <p:cNvSpPr/>
          <p:nvPr/>
        </p:nvSpPr>
        <p:spPr>
          <a:xfrm>
            <a:off x="1633040" y="2299576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867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178169-52F4-441B-9B41-24FC4FC5A90B}"/>
              </a:ext>
            </a:extLst>
          </p:cNvPr>
          <p:cNvSpPr/>
          <p:nvPr/>
        </p:nvSpPr>
        <p:spPr>
          <a:xfrm>
            <a:off x="2099252" y="2294946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31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F1D9F1-7F5B-4C81-8555-D31699D9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03" y="4586991"/>
            <a:ext cx="1066800" cy="14130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065D02-3348-4F38-99B3-87D414316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00" y="962783"/>
            <a:ext cx="9001000" cy="540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7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178169-52F4-441B-9B41-24FC4FC5A90B}"/>
              </a:ext>
            </a:extLst>
          </p:cNvPr>
          <p:cNvSpPr/>
          <p:nvPr/>
        </p:nvSpPr>
        <p:spPr>
          <a:xfrm>
            <a:off x="2099252" y="2294946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288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406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E64229D-67B7-43B3-BD15-0DA8085E9FC9}"/>
              </a:ext>
            </a:extLst>
          </p:cNvPr>
          <p:cNvSpPr/>
          <p:nvPr/>
        </p:nvSpPr>
        <p:spPr>
          <a:xfrm>
            <a:off x="3041318" y="3655622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766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94328"/>
              </p:ext>
            </p:extLst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橢圓 26">
            <a:extLst>
              <a:ext uri="{FF2B5EF4-FFF2-40B4-BE49-F238E27FC236}">
                <a16:creationId xmlns:a16="http://schemas.microsoft.com/office/drawing/2014/main" id="{05DDC168-BA9F-445D-BA76-DF47BAABC031}"/>
              </a:ext>
            </a:extLst>
          </p:cNvPr>
          <p:cNvSpPr/>
          <p:nvPr/>
        </p:nvSpPr>
        <p:spPr>
          <a:xfrm>
            <a:off x="8372349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E64229D-67B7-43B3-BD15-0DA8085E9FC9}"/>
              </a:ext>
            </a:extLst>
          </p:cNvPr>
          <p:cNvSpPr/>
          <p:nvPr/>
        </p:nvSpPr>
        <p:spPr>
          <a:xfrm>
            <a:off x="3041318" y="3655622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41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橢圓 26">
            <a:extLst>
              <a:ext uri="{FF2B5EF4-FFF2-40B4-BE49-F238E27FC236}">
                <a16:creationId xmlns:a16="http://schemas.microsoft.com/office/drawing/2014/main" id="{05DDC168-BA9F-445D-BA76-DF47BAABC031}"/>
              </a:ext>
            </a:extLst>
          </p:cNvPr>
          <p:cNvSpPr/>
          <p:nvPr/>
        </p:nvSpPr>
        <p:spPr>
          <a:xfrm>
            <a:off x="8372349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61B3C15-2911-4567-8DA6-D58DA82EBFE5}"/>
              </a:ext>
            </a:extLst>
          </p:cNvPr>
          <p:cNvSpPr/>
          <p:nvPr/>
        </p:nvSpPr>
        <p:spPr>
          <a:xfrm>
            <a:off x="6728618" y="1375775"/>
            <a:ext cx="524489" cy="454967"/>
          </a:xfrm>
          <a:prstGeom prst="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24B22F7-4E04-43A5-94E0-BBB1A938FAD9}"/>
              </a:ext>
            </a:extLst>
          </p:cNvPr>
          <p:cNvSpPr/>
          <p:nvPr/>
        </p:nvSpPr>
        <p:spPr>
          <a:xfrm>
            <a:off x="7232647" y="1815254"/>
            <a:ext cx="524489" cy="454967"/>
          </a:xfrm>
          <a:prstGeom prst="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A5E170F-3692-4D04-AC2D-493BEBCBF284}"/>
              </a:ext>
            </a:extLst>
          </p:cNvPr>
          <p:cNvSpPr/>
          <p:nvPr/>
        </p:nvSpPr>
        <p:spPr>
          <a:xfrm>
            <a:off x="7771746" y="2248569"/>
            <a:ext cx="524489" cy="454967"/>
          </a:xfrm>
          <a:prstGeom prst="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0" name="直線接點 9">
            <a:extLst>
              <a:ext uri="{FF2B5EF4-FFF2-40B4-BE49-F238E27FC236}">
                <a16:creationId xmlns:a16="http://schemas.microsoft.com/office/drawing/2014/main" id="{DCF3565C-5039-4768-AE64-C9BDED5964F6}"/>
              </a:ext>
            </a:extLst>
          </p:cNvPr>
          <p:cNvCxnSpPr/>
          <p:nvPr/>
        </p:nvCxnSpPr>
        <p:spPr>
          <a:xfrm>
            <a:off x="6692079" y="1353599"/>
            <a:ext cx="1605623" cy="1382270"/>
          </a:xfrm>
          <a:prstGeom prst="line">
            <a:avLst/>
          </a:prstGeom>
          <a:noFill/>
          <a:ln w="76200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p:cxnSp>
        <p:nvCxnSpPr>
          <p:cNvPr id="51" name="直線接點 40">
            <a:extLst>
              <a:ext uri="{FF2B5EF4-FFF2-40B4-BE49-F238E27FC236}">
                <a16:creationId xmlns:a16="http://schemas.microsoft.com/office/drawing/2014/main" id="{070C41A5-B667-4BDA-ACD9-A553E3E1F44E}"/>
              </a:ext>
            </a:extLst>
          </p:cNvPr>
          <p:cNvCxnSpPr>
            <a:cxnSpLocks/>
          </p:cNvCxnSpPr>
          <p:nvPr/>
        </p:nvCxnSpPr>
        <p:spPr>
          <a:xfrm>
            <a:off x="1577251" y="2288118"/>
            <a:ext cx="1472915" cy="1426116"/>
          </a:xfrm>
          <a:prstGeom prst="line">
            <a:avLst/>
          </a:prstGeom>
          <a:noFill/>
          <a:ln w="76200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p:cxnSp>
        <p:nvCxnSpPr>
          <p:cNvPr id="52" name="直線接點 40">
            <a:extLst>
              <a:ext uri="{FF2B5EF4-FFF2-40B4-BE49-F238E27FC236}">
                <a16:creationId xmlns:a16="http://schemas.microsoft.com/office/drawing/2014/main" id="{4010694C-F786-42D3-AFE5-4A3AE176526D}"/>
              </a:ext>
            </a:extLst>
          </p:cNvPr>
          <p:cNvCxnSpPr>
            <a:cxnSpLocks/>
            <a:stCxn id="20" idx="1"/>
            <a:endCxn id="20" idx="2"/>
          </p:cNvCxnSpPr>
          <p:nvPr/>
        </p:nvCxnSpPr>
        <p:spPr>
          <a:xfrm>
            <a:off x="1613181" y="3666546"/>
            <a:ext cx="1436985" cy="1371600"/>
          </a:xfrm>
          <a:prstGeom prst="line">
            <a:avLst/>
          </a:prstGeom>
          <a:noFill/>
          <a:ln w="76200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DC31A9A9-134F-49FC-9589-A6AA0CC942AE}"/>
              </a:ext>
            </a:extLst>
          </p:cNvPr>
          <p:cNvSpPr/>
          <p:nvPr/>
        </p:nvSpPr>
        <p:spPr>
          <a:xfrm>
            <a:off x="5856836" y="3090942"/>
            <a:ext cx="729002" cy="708265"/>
          </a:xfrm>
          <a:prstGeom prst="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955A7AD-36F9-4DC7-98B9-ECDE3E78E913}"/>
              </a:ext>
            </a:extLst>
          </p:cNvPr>
          <p:cNvSpPr/>
          <p:nvPr/>
        </p:nvSpPr>
        <p:spPr>
          <a:xfrm>
            <a:off x="5856836" y="5555962"/>
            <a:ext cx="729002" cy="708265"/>
          </a:xfrm>
          <a:prstGeom prst="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文字方塊 5">
            <a:extLst>
              <a:ext uri="{FF2B5EF4-FFF2-40B4-BE49-F238E27FC236}">
                <a16:creationId xmlns:a16="http://schemas.microsoft.com/office/drawing/2014/main" id="{FE0F250E-1C06-4EEB-AAD9-5D02BE1BF385}"/>
              </a:ext>
            </a:extLst>
          </p:cNvPr>
          <p:cNvSpPr txBox="1"/>
          <p:nvPr/>
        </p:nvSpPr>
        <p:spPr>
          <a:xfrm>
            <a:off x="9537900" y="3090942"/>
            <a:ext cx="1076849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F792CA44-364E-45A5-B287-A13EC54EE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7901" y="3552607"/>
            <a:ext cx="2473197" cy="1938992"/>
          </a:xfrm>
          <a:prstGeom prst="rect">
            <a:avLst/>
          </a:prstGeom>
          <a:solidFill>
            <a:srgbClr val="DDE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相同的模式处于图像的不同位置，可以用参数相同的检测器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043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橢圓 26">
            <a:extLst>
              <a:ext uri="{FF2B5EF4-FFF2-40B4-BE49-F238E27FC236}">
                <a16:creationId xmlns:a16="http://schemas.microsoft.com/office/drawing/2014/main" id="{05DDC168-BA9F-445D-BA76-DF47BAABC031}"/>
              </a:ext>
            </a:extLst>
          </p:cNvPr>
          <p:cNvSpPr/>
          <p:nvPr/>
        </p:nvSpPr>
        <p:spPr>
          <a:xfrm>
            <a:off x="8372349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06F9C645-8338-4EB3-8261-DE046CF51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537843"/>
              </p:ext>
            </p:extLst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文字方塊 6">
            <a:extLst>
              <a:ext uri="{FF2B5EF4-FFF2-40B4-BE49-F238E27FC236}">
                <a16:creationId xmlns:a16="http://schemas.microsoft.com/office/drawing/2014/main" id="{1CA0036F-2DFB-408C-BDDA-DCB66F5CFBDC}"/>
              </a:ext>
            </a:extLst>
          </p:cNvPr>
          <p:cNvSpPr txBox="1"/>
          <p:nvPr/>
        </p:nvSpPr>
        <p:spPr>
          <a:xfrm>
            <a:off x="4409098" y="1519534"/>
            <a:ext cx="227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所有滤波器做同样的操作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78BC2CF-61FE-4733-8A89-64D13CAAB3FE}"/>
              </a:ext>
            </a:extLst>
          </p:cNvPr>
          <p:cNvSpPr/>
          <p:nvPr/>
        </p:nvSpPr>
        <p:spPr>
          <a:xfrm>
            <a:off x="1632261" y="2264298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9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橢圓 26">
            <a:extLst>
              <a:ext uri="{FF2B5EF4-FFF2-40B4-BE49-F238E27FC236}">
                <a16:creationId xmlns:a16="http://schemas.microsoft.com/office/drawing/2014/main" id="{05DDC168-BA9F-445D-BA76-DF47BAABC031}"/>
              </a:ext>
            </a:extLst>
          </p:cNvPr>
          <p:cNvSpPr/>
          <p:nvPr/>
        </p:nvSpPr>
        <p:spPr>
          <a:xfrm>
            <a:off x="8372349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06F9C645-8338-4EB3-8261-DE046CF51E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文字方塊 6">
            <a:extLst>
              <a:ext uri="{FF2B5EF4-FFF2-40B4-BE49-F238E27FC236}">
                <a16:creationId xmlns:a16="http://schemas.microsoft.com/office/drawing/2014/main" id="{1CA0036F-2DFB-408C-BDDA-DCB66F5CFBDC}"/>
              </a:ext>
            </a:extLst>
          </p:cNvPr>
          <p:cNvSpPr txBox="1"/>
          <p:nvPr/>
        </p:nvSpPr>
        <p:spPr>
          <a:xfrm>
            <a:off x="4409098" y="1519534"/>
            <a:ext cx="227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所有滤波器做同样的操作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橢圓 41">
            <a:extLst>
              <a:ext uri="{FF2B5EF4-FFF2-40B4-BE49-F238E27FC236}">
                <a16:creationId xmlns:a16="http://schemas.microsoft.com/office/drawing/2014/main" id="{0A421237-5265-4F90-BB39-3386EAE257FE}"/>
              </a:ext>
            </a:extLst>
          </p:cNvPr>
          <p:cNvSpPr/>
          <p:nvPr/>
        </p:nvSpPr>
        <p:spPr>
          <a:xfrm>
            <a:off x="6031168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851C98D-3287-47ED-8C14-C735DB0F0FDE}"/>
              </a:ext>
            </a:extLst>
          </p:cNvPr>
          <p:cNvSpPr/>
          <p:nvPr/>
        </p:nvSpPr>
        <p:spPr>
          <a:xfrm>
            <a:off x="1632261" y="2264298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0687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橢圓 26">
            <a:extLst>
              <a:ext uri="{FF2B5EF4-FFF2-40B4-BE49-F238E27FC236}">
                <a16:creationId xmlns:a16="http://schemas.microsoft.com/office/drawing/2014/main" id="{05DDC168-BA9F-445D-BA76-DF47BAABC031}"/>
              </a:ext>
            </a:extLst>
          </p:cNvPr>
          <p:cNvSpPr/>
          <p:nvPr/>
        </p:nvSpPr>
        <p:spPr>
          <a:xfrm>
            <a:off x="8372349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06F9C645-8338-4EB3-8261-DE046CF51E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文字方塊 6">
            <a:extLst>
              <a:ext uri="{FF2B5EF4-FFF2-40B4-BE49-F238E27FC236}">
                <a16:creationId xmlns:a16="http://schemas.microsoft.com/office/drawing/2014/main" id="{1CA0036F-2DFB-408C-BDDA-DCB66F5CFBDC}"/>
              </a:ext>
            </a:extLst>
          </p:cNvPr>
          <p:cNvSpPr txBox="1"/>
          <p:nvPr/>
        </p:nvSpPr>
        <p:spPr>
          <a:xfrm>
            <a:off x="4409098" y="1519534"/>
            <a:ext cx="227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所有滤波器做同样的操作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橢圓 41">
            <a:extLst>
              <a:ext uri="{FF2B5EF4-FFF2-40B4-BE49-F238E27FC236}">
                <a16:creationId xmlns:a16="http://schemas.microsoft.com/office/drawing/2014/main" id="{0A421237-5265-4F90-BB39-3386EAE257FE}"/>
              </a:ext>
            </a:extLst>
          </p:cNvPr>
          <p:cNvSpPr/>
          <p:nvPr/>
        </p:nvSpPr>
        <p:spPr>
          <a:xfrm>
            <a:off x="6031168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851C98D-3287-47ED-8C14-C735DB0F0FDE}"/>
              </a:ext>
            </a:extLst>
          </p:cNvPr>
          <p:cNvSpPr/>
          <p:nvPr/>
        </p:nvSpPr>
        <p:spPr>
          <a:xfrm>
            <a:off x="2078381" y="2294946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323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橢圓 26">
            <a:extLst>
              <a:ext uri="{FF2B5EF4-FFF2-40B4-BE49-F238E27FC236}">
                <a16:creationId xmlns:a16="http://schemas.microsoft.com/office/drawing/2014/main" id="{05DDC168-BA9F-445D-BA76-DF47BAABC031}"/>
              </a:ext>
            </a:extLst>
          </p:cNvPr>
          <p:cNvSpPr/>
          <p:nvPr/>
        </p:nvSpPr>
        <p:spPr>
          <a:xfrm>
            <a:off x="8372349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06F9C645-8338-4EB3-8261-DE046CF51E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文字方塊 6">
            <a:extLst>
              <a:ext uri="{FF2B5EF4-FFF2-40B4-BE49-F238E27FC236}">
                <a16:creationId xmlns:a16="http://schemas.microsoft.com/office/drawing/2014/main" id="{1CA0036F-2DFB-408C-BDDA-DCB66F5CFBDC}"/>
              </a:ext>
            </a:extLst>
          </p:cNvPr>
          <p:cNvSpPr txBox="1"/>
          <p:nvPr/>
        </p:nvSpPr>
        <p:spPr>
          <a:xfrm>
            <a:off x="4409098" y="1519534"/>
            <a:ext cx="227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所有滤波器做同样的操作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橢圓 41">
            <a:extLst>
              <a:ext uri="{FF2B5EF4-FFF2-40B4-BE49-F238E27FC236}">
                <a16:creationId xmlns:a16="http://schemas.microsoft.com/office/drawing/2014/main" id="{0A421237-5265-4F90-BB39-3386EAE257FE}"/>
              </a:ext>
            </a:extLst>
          </p:cNvPr>
          <p:cNvSpPr/>
          <p:nvPr/>
        </p:nvSpPr>
        <p:spPr>
          <a:xfrm>
            <a:off x="6031168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42">
            <a:extLst>
              <a:ext uri="{FF2B5EF4-FFF2-40B4-BE49-F238E27FC236}">
                <a16:creationId xmlns:a16="http://schemas.microsoft.com/office/drawing/2014/main" id="{81A72552-A773-40B5-9EB9-5D7751BB307F}"/>
              </a:ext>
            </a:extLst>
          </p:cNvPr>
          <p:cNvSpPr/>
          <p:nvPr/>
        </p:nvSpPr>
        <p:spPr>
          <a:xfrm>
            <a:off x="6872997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851C98D-3287-47ED-8C14-C735DB0F0FDE}"/>
              </a:ext>
            </a:extLst>
          </p:cNvPr>
          <p:cNvSpPr/>
          <p:nvPr/>
        </p:nvSpPr>
        <p:spPr>
          <a:xfrm>
            <a:off x="2078381" y="2294946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808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橢圓 26">
            <a:extLst>
              <a:ext uri="{FF2B5EF4-FFF2-40B4-BE49-F238E27FC236}">
                <a16:creationId xmlns:a16="http://schemas.microsoft.com/office/drawing/2014/main" id="{05DDC168-BA9F-445D-BA76-DF47BAABC031}"/>
              </a:ext>
            </a:extLst>
          </p:cNvPr>
          <p:cNvSpPr/>
          <p:nvPr/>
        </p:nvSpPr>
        <p:spPr>
          <a:xfrm>
            <a:off x="8372349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06F9C645-8338-4EB3-8261-DE046CF51E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文字方塊 6">
            <a:extLst>
              <a:ext uri="{FF2B5EF4-FFF2-40B4-BE49-F238E27FC236}">
                <a16:creationId xmlns:a16="http://schemas.microsoft.com/office/drawing/2014/main" id="{1CA0036F-2DFB-408C-BDDA-DCB66F5CFBDC}"/>
              </a:ext>
            </a:extLst>
          </p:cNvPr>
          <p:cNvSpPr txBox="1"/>
          <p:nvPr/>
        </p:nvSpPr>
        <p:spPr>
          <a:xfrm>
            <a:off x="4409098" y="1519534"/>
            <a:ext cx="227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所有滤波器做同样的操作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橢圓 41">
            <a:extLst>
              <a:ext uri="{FF2B5EF4-FFF2-40B4-BE49-F238E27FC236}">
                <a16:creationId xmlns:a16="http://schemas.microsoft.com/office/drawing/2014/main" id="{0A421237-5265-4F90-BB39-3386EAE257FE}"/>
              </a:ext>
            </a:extLst>
          </p:cNvPr>
          <p:cNvSpPr/>
          <p:nvPr/>
        </p:nvSpPr>
        <p:spPr>
          <a:xfrm>
            <a:off x="6031168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42">
            <a:extLst>
              <a:ext uri="{FF2B5EF4-FFF2-40B4-BE49-F238E27FC236}">
                <a16:creationId xmlns:a16="http://schemas.microsoft.com/office/drawing/2014/main" id="{81A72552-A773-40B5-9EB9-5D7751BB307F}"/>
              </a:ext>
            </a:extLst>
          </p:cNvPr>
          <p:cNvSpPr/>
          <p:nvPr/>
        </p:nvSpPr>
        <p:spPr>
          <a:xfrm>
            <a:off x="6872997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橢圓 43">
            <a:extLst>
              <a:ext uri="{FF2B5EF4-FFF2-40B4-BE49-F238E27FC236}">
                <a16:creationId xmlns:a16="http://schemas.microsoft.com/office/drawing/2014/main" id="{B5E82A50-7C95-4DF1-A251-D42951526007}"/>
              </a:ext>
            </a:extLst>
          </p:cNvPr>
          <p:cNvSpPr/>
          <p:nvPr/>
        </p:nvSpPr>
        <p:spPr>
          <a:xfrm>
            <a:off x="7714826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44">
            <a:extLst>
              <a:ext uri="{FF2B5EF4-FFF2-40B4-BE49-F238E27FC236}">
                <a16:creationId xmlns:a16="http://schemas.microsoft.com/office/drawing/2014/main" id="{7E485C7F-85FE-46E8-AC76-CB498F980389}"/>
              </a:ext>
            </a:extLst>
          </p:cNvPr>
          <p:cNvSpPr/>
          <p:nvPr/>
        </p:nvSpPr>
        <p:spPr>
          <a:xfrm>
            <a:off x="8556655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45">
            <a:extLst>
              <a:ext uri="{FF2B5EF4-FFF2-40B4-BE49-F238E27FC236}">
                <a16:creationId xmlns:a16="http://schemas.microsoft.com/office/drawing/2014/main" id="{A1B88A13-5039-454D-A053-21CB763C6961}"/>
              </a:ext>
            </a:extLst>
          </p:cNvPr>
          <p:cNvSpPr/>
          <p:nvPr/>
        </p:nvSpPr>
        <p:spPr>
          <a:xfrm>
            <a:off x="6031168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46">
            <a:extLst>
              <a:ext uri="{FF2B5EF4-FFF2-40B4-BE49-F238E27FC236}">
                <a16:creationId xmlns:a16="http://schemas.microsoft.com/office/drawing/2014/main" id="{FD19813D-EFF1-4D2F-A054-EC564BEA1F49}"/>
              </a:ext>
            </a:extLst>
          </p:cNvPr>
          <p:cNvSpPr/>
          <p:nvPr/>
        </p:nvSpPr>
        <p:spPr>
          <a:xfrm>
            <a:off x="6872997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橢圓 47">
            <a:extLst>
              <a:ext uri="{FF2B5EF4-FFF2-40B4-BE49-F238E27FC236}">
                <a16:creationId xmlns:a16="http://schemas.microsoft.com/office/drawing/2014/main" id="{B0185C39-0185-4801-A3E7-3171FED1561A}"/>
              </a:ext>
            </a:extLst>
          </p:cNvPr>
          <p:cNvSpPr/>
          <p:nvPr/>
        </p:nvSpPr>
        <p:spPr>
          <a:xfrm>
            <a:off x="7714826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48">
            <a:extLst>
              <a:ext uri="{FF2B5EF4-FFF2-40B4-BE49-F238E27FC236}">
                <a16:creationId xmlns:a16="http://schemas.microsoft.com/office/drawing/2014/main" id="{F30CA347-5880-4902-8E13-1A7DBE650A65}"/>
              </a:ext>
            </a:extLst>
          </p:cNvPr>
          <p:cNvSpPr/>
          <p:nvPr/>
        </p:nvSpPr>
        <p:spPr>
          <a:xfrm>
            <a:off x="8556655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橢圓 49">
            <a:extLst>
              <a:ext uri="{FF2B5EF4-FFF2-40B4-BE49-F238E27FC236}">
                <a16:creationId xmlns:a16="http://schemas.microsoft.com/office/drawing/2014/main" id="{03D63B2B-B312-4CDE-A5B2-0C3EF9EC0C30}"/>
              </a:ext>
            </a:extLst>
          </p:cNvPr>
          <p:cNvSpPr/>
          <p:nvPr/>
        </p:nvSpPr>
        <p:spPr>
          <a:xfrm>
            <a:off x="6031168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0">
            <a:extLst>
              <a:ext uri="{FF2B5EF4-FFF2-40B4-BE49-F238E27FC236}">
                <a16:creationId xmlns:a16="http://schemas.microsoft.com/office/drawing/2014/main" id="{D7562517-8B72-4815-A6C1-DF1A0A61586F}"/>
              </a:ext>
            </a:extLst>
          </p:cNvPr>
          <p:cNvSpPr/>
          <p:nvPr/>
        </p:nvSpPr>
        <p:spPr>
          <a:xfrm>
            <a:off x="6872997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51">
            <a:extLst>
              <a:ext uri="{FF2B5EF4-FFF2-40B4-BE49-F238E27FC236}">
                <a16:creationId xmlns:a16="http://schemas.microsoft.com/office/drawing/2014/main" id="{934BAE19-ACE9-4DFF-91F4-354EF969D1F0}"/>
              </a:ext>
            </a:extLst>
          </p:cNvPr>
          <p:cNvSpPr/>
          <p:nvPr/>
        </p:nvSpPr>
        <p:spPr>
          <a:xfrm>
            <a:off x="7714826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52">
            <a:extLst>
              <a:ext uri="{FF2B5EF4-FFF2-40B4-BE49-F238E27FC236}">
                <a16:creationId xmlns:a16="http://schemas.microsoft.com/office/drawing/2014/main" id="{18B5F735-4B9F-4088-A27B-2537A2EAA46C}"/>
              </a:ext>
            </a:extLst>
          </p:cNvPr>
          <p:cNvSpPr/>
          <p:nvPr/>
        </p:nvSpPr>
        <p:spPr>
          <a:xfrm>
            <a:off x="8556655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橢圓 53">
            <a:extLst>
              <a:ext uri="{FF2B5EF4-FFF2-40B4-BE49-F238E27FC236}">
                <a16:creationId xmlns:a16="http://schemas.microsoft.com/office/drawing/2014/main" id="{AC8A669D-B806-4A15-8639-085A5EB46833}"/>
              </a:ext>
            </a:extLst>
          </p:cNvPr>
          <p:cNvSpPr/>
          <p:nvPr/>
        </p:nvSpPr>
        <p:spPr>
          <a:xfrm>
            <a:off x="6031168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橢圓 54">
            <a:extLst>
              <a:ext uri="{FF2B5EF4-FFF2-40B4-BE49-F238E27FC236}">
                <a16:creationId xmlns:a16="http://schemas.microsoft.com/office/drawing/2014/main" id="{87FA844A-3A41-4643-9844-9619392B874A}"/>
              </a:ext>
            </a:extLst>
          </p:cNvPr>
          <p:cNvSpPr/>
          <p:nvPr/>
        </p:nvSpPr>
        <p:spPr>
          <a:xfrm>
            <a:off x="6872997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橢圓 55">
            <a:extLst>
              <a:ext uri="{FF2B5EF4-FFF2-40B4-BE49-F238E27FC236}">
                <a16:creationId xmlns:a16="http://schemas.microsoft.com/office/drawing/2014/main" id="{CF1B2D49-5797-4677-98B6-FC13103CEB44}"/>
              </a:ext>
            </a:extLst>
          </p:cNvPr>
          <p:cNvSpPr/>
          <p:nvPr/>
        </p:nvSpPr>
        <p:spPr>
          <a:xfrm>
            <a:off x="7714826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-4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01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F1D9F1-7F5B-4C81-8555-D31699D9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03" y="4586991"/>
            <a:ext cx="1066800" cy="1413070"/>
          </a:xfrm>
          <a:prstGeom prst="rect">
            <a:avLst/>
          </a:prstGeom>
        </p:spPr>
      </p:pic>
      <p:pic>
        <p:nvPicPr>
          <p:cNvPr id="8" name="Picture 2" descr="失误or作弊？百度人工智能遭遇刷分危机">
            <a:extLst>
              <a:ext uri="{FF2B5EF4-FFF2-40B4-BE49-F238E27FC236}">
                <a16:creationId xmlns:a16="http://schemas.microsoft.com/office/drawing/2014/main" id="{0200F3D9-E133-462F-8BF9-48FEA231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0" y="1070948"/>
            <a:ext cx="10524787" cy="52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C5F5A7-64AC-4AE5-8074-50C0D6979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056" y="4257253"/>
            <a:ext cx="9140056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3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橢圓 26">
            <a:extLst>
              <a:ext uri="{FF2B5EF4-FFF2-40B4-BE49-F238E27FC236}">
                <a16:creationId xmlns:a16="http://schemas.microsoft.com/office/drawing/2014/main" id="{05DDC168-BA9F-445D-BA76-DF47BAABC031}"/>
              </a:ext>
            </a:extLst>
          </p:cNvPr>
          <p:cNvSpPr/>
          <p:nvPr/>
        </p:nvSpPr>
        <p:spPr>
          <a:xfrm>
            <a:off x="8372349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06F9C645-8338-4EB3-8261-DE046CF51E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文字方塊 6">
            <a:extLst>
              <a:ext uri="{FF2B5EF4-FFF2-40B4-BE49-F238E27FC236}">
                <a16:creationId xmlns:a16="http://schemas.microsoft.com/office/drawing/2014/main" id="{1CA0036F-2DFB-408C-BDDA-DCB66F5CFBDC}"/>
              </a:ext>
            </a:extLst>
          </p:cNvPr>
          <p:cNvSpPr txBox="1"/>
          <p:nvPr/>
        </p:nvSpPr>
        <p:spPr>
          <a:xfrm>
            <a:off x="4409098" y="1519534"/>
            <a:ext cx="227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所有滤波器做同样的操作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A973DA-25D9-4597-8D10-E238C9B263D5}"/>
              </a:ext>
            </a:extLst>
          </p:cNvPr>
          <p:cNvSpPr/>
          <p:nvPr/>
        </p:nvSpPr>
        <p:spPr>
          <a:xfrm>
            <a:off x="3050166" y="3663557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橢圓 41">
            <a:extLst>
              <a:ext uri="{FF2B5EF4-FFF2-40B4-BE49-F238E27FC236}">
                <a16:creationId xmlns:a16="http://schemas.microsoft.com/office/drawing/2014/main" id="{0A421237-5265-4F90-BB39-3386EAE257FE}"/>
              </a:ext>
            </a:extLst>
          </p:cNvPr>
          <p:cNvSpPr/>
          <p:nvPr/>
        </p:nvSpPr>
        <p:spPr>
          <a:xfrm>
            <a:off x="6031168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42">
            <a:extLst>
              <a:ext uri="{FF2B5EF4-FFF2-40B4-BE49-F238E27FC236}">
                <a16:creationId xmlns:a16="http://schemas.microsoft.com/office/drawing/2014/main" id="{81A72552-A773-40B5-9EB9-5D7751BB307F}"/>
              </a:ext>
            </a:extLst>
          </p:cNvPr>
          <p:cNvSpPr/>
          <p:nvPr/>
        </p:nvSpPr>
        <p:spPr>
          <a:xfrm>
            <a:off x="6872997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橢圓 43">
            <a:extLst>
              <a:ext uri="{FF2B5EF4-FFF2-40B4-BE49-F238E27FC236}">
                <a16:creationId xmlns:a16="http://schemas.microsoft.com/office/drawing/2014/main" id="{B5E82A50-7C95-4DF1-A251-D42951526007}"/>
              </a:ext>
            </a:extLst>
          </p:cNvPr>
          <p:cNvSpPr/>
          <p:nvPr/>
        </p:nvSpPr>
        <p:spPr>
          <a:xfrm>
            <a:off x="7714826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44">
            <a:extLst>
              <a:ext uri="{FF2B5EF4-FFF2-40B4-BE49-F238E27FC236}">
                <a16:creationId xmlns:a16="http://schemas.microsoft.com/office/drawing/2014/main" id="{7E485C7F-85FE-46E8-AC76-CB498F980389}"/>
              </a:ext>
            </a:extLst>
          </p:cNvPr>
          <p:cNvSpPr/>
          <p:nvPr/>
        </p:nvSpPr>
        <p:spPr>
          <a:xfrm>
            <a:off x="8556655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45">
            <a:extLst>
              <a:ext uri="{FF2B5EF4-FFF2-40B4-BE49-F238E27FC236}">
                <a16:creationId xmlns:a16="http://schemas.microsoft.com/office/drawing/2014/main" id="{A1B88A13-5039-454D-A053-21CB763C6961}"/>
              </a:ext>
            </a:extLst>
          </p:cNvPr>
          <p:cNvSpPr/>
          <p:nvPr/>
        </p:nvSpPr>
        <p:spPr>
          <a:xfrm>
            <a:off x="6031168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46">
            <a:extLst>
              <a:ext uri="{FF2B5EF4-FFF2-40B4-BE49-F238E27FC236}">
                <a16:creationId xmlns:a16="http://schemas.microsoft.com/office/drawing/2014/main" id="{FD19813D-EFF1-4D2F-A054-EC564BEA1F49}"/>
              </a:ext>
            </a:extLst>
          </p:cNvPr>
          <p:cNvSpPr/>
          <p:nvPr/>
        </p:nvSpPr>
        <p:spPr>
          <a:xfrm>
            <a:off x="6872997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橢圓 47">
            <a:extLst>
              <a:ext uri="{FF2B5EF4-FFF2-40B4-BE49-F238E27FC236}">
                <a16:creationId xmlns:a16="http://schemas.microsoft.com/office/drawing/2014/main" id="{B0185C39-0185-4801-A3E7-3171FED1561A}"/>
              </a:ext>
            </a:extLst>
          </p:cNvPr>
          <p:cNvSpPr/>
          <p:nvPr/>
        </p:nvSpPr>
        <p:spPr>
          <a:xfrm>
            <a:off x="7714826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48">
            <a:extLst>
              <a:ext uri="{FF2B5EF4-FFF2-40B4-BE49-F238E27FC236}">
                <a16:creationId xmlns:a16="http://schemas.microsoft.com/office/drawing/2014/main" id="{F30CA347-5880-4902-8E13-1A7DBE650A65}"/>
              </a:ext>
            </a:extLst>
          </p:cNvPr>
          <p:cNvSpPr/>
          <p:nvPr/>
        </p:nvSpPr>
        <p:spPr>
          <a:xfrm>
            <a:off x="8556655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橢圓 49">
            <a:extLst>
              <a:ext uri="{FF2B5EF4-FFF2-40B4-BE49-F238E27FC236}">
                <a16:creationId xmlns:a16="http://schemas.microsoft.com/office/drawing/2014/main" id="{03D63B2B-B312-4CDE-A5B2-0C3EF9EC0C30}"/>
              </a:ext>
            </a:extLst>
          </p:cNvPr>
          <p:cNvSpPr/>
          <p:nvPr/>
        </p:nvSpPr>
        <p:spPr>
          <a:xfrm>
            <a:off x="6031168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0">
            <a:extLst>
              <a:ext uri="{FF2B5EF4-FFF2-40B4-BE49-F238E27FC236}">
                <a16:creationId xmlns:a16="http://schemas.microsoft.com/office/drawing/2014/main" id="{D7562517-8B72-4815-A6C1-DF1A0A61586F}"/>
              </a:ext>
            </a:extLst>
          </p:cNvPr>
          <p:cNvSpPr/>
          <p:nvPr/>
        </p:nvSpPr>
        <p:spPr>
          <a:xfrm>
            <a:off x="6872997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51">
            <a:extLst>
              <a:ext uri="{FF2B5EF4-FFF2-40B4-BE49-F238E27FC236}">
                <a16:creationId xmlns:a16="http://schemas.microsoft.com/office/drawing/2014/main" id="{934BAE19-ACE9-4DFF-91F4-354EF969D1F0}"/>
              </a:ext>
            </a:extLst>
          </p:cNvPr>
          <p:cNvSpPr/>
          <p:nvPr/>
        </p:nvSpPr>
        <p:spPr>
          <a:xfrm>
            <a:off x="7714826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52">
            <a:extLst>
              <a:ext uri="{FF2B5EF4-FFF2-40B4-BE49-F238E27FC236}">
                <a16:creationId xmlns:a16="http://schemas.microsoft.com/office/drawing/2014/main" id="{18B5F735-4B9F-4088-A27B-2537A2EAA46C}"/>
              </a:ext>
            </a:extLst>
          </p:cNvPr>
          <p:cNvSpPr/>
          <p:nvPr/>
        </p:nvSpPr>
        <p:spPr>
          <a:xfrm>
            <a:off x="8556655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橢圓 53">
            <a:extLst>
              <a:ext uri="{FF2B5EF4-FFF2-40B4-BE49-F238E27FC236}">
                <a16:creationId xmlns:a16="http://schemas.microsoft.com/office/drawing/2014/main" id="{AC8A669D-B806-4A15-8639-085A5EB46833}"/>
              </a:ext>
            </a:extLst>
          </p:cNvPr>
          <p:cNvSpPr/>
          <p:nvPr/>
        </p:nvSpPr>
        <p:spPr>
          <a:xfrm>
            <a:off x="6031168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橢圓 54">
            <a:extLst>
              <a:ext uri="{FF2B5EF4-FFF2-40B4-BE49-F238E27FC236}">
                <a16:creationId xmlns:a16="http://schemas.microsoft.com/office/drawing/2014/main" id="{87FA844A-3A41-4643-9844-9619392B874A}"/>
              </a:ext>
            </a:extLst>
          </p:cNvPr>
          <p:cNvSpPr/>
          <p:nvPr/>
        </p:nvSpPr>
        <p:spPr>
          <a:xfrm>
            <a:off x="6872997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橢圓 55">
            <a:extLst>
              <a:ext uri="{FF2B5EF4-FFF2-40B4-BE49-F238E27FC236}">
                <a16:creationId xmlns:a16="http://schemas.microsoft.com/office/drawing/2014/main" id="{CF1B2D49-5797-4677-98B6-FC13103CEB44}"/>
              </a:ext>
            </a:extLst>
          </p:cNvPr>
          <p:cNvSpPr/>
          <p:nvPr/>
        </p:nvSpPr>
        <p:spPr>
          <a:xfrm>
            <a:off x="7714826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-4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185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橢圓 26">
            <a:extLst>
              <a:ext uri="{FF2B5EF4-FFF2-40B4-BE49-F238E27FC236}">
                <a16:creationId xmlns:a16="http://schemas.microsoft.com/office/drawing/2014/main" id="{05DDC168-BA9F-445D-BA76-DF47BAABC031}"/>
              </a:ext>
            </a:extLst>
          </p:cNvPr>
          <p:cNvSpPr/>
          <p:nvPr/>
        </p:nvSpPr>
        <p:spPr>
          <a:xfrm>
            <a:off x="8372349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06F9C645-8338-4EB3-8261-DE046CF51E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文字方塊 6">
            <a:extLst>
              <a:ext uri="{FF2B5EF4-FFF2-40B4-BE49-F238E27FC236}">
                <a16:creationId xmlns:a16="http://schemas.microsoft.com/office/drawing/2014/main" id="{1CA0036F-2DFB-408C-BDDA-DCB66F5CFBDC}"/>
              </a:ext>
            </a:extLst>
          </p:cNvPr>
          <p:cNvSpPr txBox="1"/>
          <p:nvPr/>
        </p:nvSpPr>
        <p:spPr>
          <a:xfrm>
            <a:off x="4409098" y="1519534"/>
            <a:ext cx="227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所有滤波器做同样的操作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A973DA-25D9-4597-8D10-E238C9B263D5}"/>
              </a:ext>
            </a:extLst>
          </p:cNvPr>
          <p:cNvSpPr/>
          <p:nvPr/>
        </p:nvSpPr>
        <p:spPr>
          <a:xfrm>
            <a:off x="3050166" y="3663557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橢圓 41">
            <a:extLst>
              <a:ext uri="{FF2B5EF4-FFF2-40B4-BE49-F238E27FC236}">
                <a16:creationId xmlns:a16="http://schemas.microsoft.com/office/drawing/2014/main" id="{0A421237-5265-4F90-BB39-3386EAE257FE}"/>
              </a:ext>
            </a:extLst>
          </p:cNvPr>
          <p:cNvSpPr/>
          <p:nvPr/>
        </p:nvSpPr>
        <p:spPr>
          <a:xfrm>
            <a:off x="6031168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橢圓 42">
            <a:extLst>
              <a:ext uri="{FF2B5EF4-FFF2-40B4-BE49-F238E27FC236}">
                <a16:creationId xmlns:a16="http://schemas.microsoft.com/office/drawing/2014/main" id="{81A72552-A773-40B5-9EB9-5D7751BB307F}"/>
              </a:ext>
            </a:extLst>
          </p:cNvPr>
          <p:cNvSpPr/>
          <p:nvPr/>
        </p:nvSpPr>
        <p:spPr>
          <a:xfrm>
            <a:off x="6872997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橢圓 43">
            <a:extLst>
              <a:ext uri="{FF2B5EF4-FFF2-40B4-BE49-F238E27FC236}">
                <a16:creationId xmlns:a16="http://schemas.microsoft.com/office/drawing/2014/main" id="{B5E82A50-7C95-4DF1-A251-D42951526007}"/>
              </a:ext>
            </a:extLst>
          </p:cNvPr>
          <p:cNvSpPr/>
          <p:nvPr/>
        </p:nvSpPr>
        <p:spPr>
          <a:xfrm>
            <a:off x="7714826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橢圓 44">
            <a:extLst>
              <a:ext uri="{FF2B5EF4-FFF2-40B4-BE49-F238E27FC236}">
                <a16:creationId xmlns:a16="http://schemas.microsoft.com/office/drawing/2014/main" id="{7E485C7F-85FE-46E8-AC76-CB498F980389}"/>
              </a:ext>
            </a:extLst>
          </p:cNvPr>
          <p:cNvSpPr/>
          <p:nvPr/>
        </p:nvSpPr>
        <p:spPr>
          <a:xfrm>
            <a:off x="8556655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橢圓 45">
            <a:extLst>
              <a:ext uri="{FF2B5EF4-FFF2-40B4-BE49-F238E27FC236}">
                <a16:creationId xmlns:a16="http://schemas.microsoft.com/office/drawing/2014/main" id="{A1B88A13-5039-454D-A053-21CB763C6961}"/>
              </a:ext>
            </a:extLst>
          </p:cNvPr>
          <p:cNvSpPr/>
          <p:nvPr/>
        </p:nvSpPr>
        <p:spPr>
          <a:xfrm>
            <a:off x="6031168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橢圓 46">
            <a:extLst>
              <a:ext uri="{FF2B5EF4-FFF2-40B4-BE49-F238E27FC236}">
                <a16:creationId xmlns:a16="http://schemas.microsoft.com/office/drawing/2014/main" id="{FD19813D-EFF1-4D2F-A054-EC564BEA1F49}"/>
              </a:ext>
            </a:extLst>
          </p:cNvPr>
          <p:cNvSpPr/>
          <p:nvPr/>
        </p:nvSpPr>
        <p:spPr>
          <a:xfrm>
            <a:off x="6872997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橢圓 47">
            <a:extLst>
              <a:ext uri="{FF2B5EF4-FFF2-40B4-BE49-F238E27FC236}">
                <a16:creationId xmlns:a16="http://schemas.microsoft.com/office/drawing/2014/main" id="{B0185C39-0185-4801-A3E7-3171FED1561A}"/>
              </a:ext>
            </a:extLst>
          </p:cNvPr>
          <p:cNvSpPr/>
          <p:nvPr/>
        </p:nvSpPr>
        <p:spPr>
          <a:xfrm>
            <a:off x="7714826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6" name="橢圓 48">
            <a:extLst>
              <a:ext uri="{FF2B5EF4-FFF2-40B4-BE49-F238E27FC236}">
                <a16:creationId xmlns:a16="http://schemas.microsoft.com/office/drawing/2014/main" id="{F30CA347-5880-4902-8E13-1A7DBE650A65}"/>
              </a:ext>
            </a:extLst>
          </p:cNvPr>
          <p:cNvSpPr/>
          <p:nvPr/>
        </p:nvSpPr>
        <p:spPr>
          <a:xfrm>
            <a:off x="8556655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9" name="橢圓 49">
            <a:extLst>
              <a:ext uri="{FF2B5EF4-FFF2-40B4-BE49-F238E27FC236}">
                <a16:creationId xmlns:a16="http://schemas.microsoft.com/office/drawing/2014/main" id="{03D63B2B-B312-4CDE-A5B2-0C3EF9EC0C30}"/>
              </a:ext>
            </a:extLst>
          </p:cNvPr>
          <p:cNvSpPr/>
          <p:nvPr/>
        </p:nvSpPr>
        <p:spPr>
          <a:xfrm>
            <a:off x="6031168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0" name="橢圓 50">
            <a:extLst>
              <a:ext uri="{FF2B5EF4-FFF2-40B4-BE49-F238E27FC236}">
                <a16:creationId xmlns:a16="http://schemas.microsoft.com/office/drawing/2014/main" id="{D7562517-8B72-4815-A6C1-DF1A0A61586F}"/>
              </a:ext>
            </a:extLst>
          </p:cNvPr>
          <p:cNvSpPr/>
          <p:nvPr/>
        </p:nvSpPr>
        <p:spPr>
          <a:xfrm>
            <a:off x="6872997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1" name="橢圓 51">
            <a:extLst>
              <a:ext uri="{FF2B5EF4-FFF2-40B4-BE49-F238E27FC236}">
                <a16:creationId xmlns:a16="http://schemas.microsoft.com/office/drawing/2014/main" id="{934BAE19-ACE9-4DFF-91F4-354EF969D1F0}"/>
              </a:ext>
            </a:extLst>
          </p:cNvPr>
          <p:cNvSpPr/>
          <p:nvPr/>
        </p:nvSpPr>
        <p:spPr>
          <a:xfrm>
            <a:off x="7714826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2" name="橢圓 52">
            <a:extLst>
              <a:ext uri="{FF2B5EF4-FFF2-40B4-BE49-F238E27FC236}">
                <a16:creationId xmlns:a16="http://schemas.microsoft.com/office/drawing/2014/main" id="{18B5F735-4B9F-4088-A27B-2537A2EAA46C}"/>
              </a:ext>
            </a:extLst>
          </p:cNvPr>
          <p:cNvSpPr/>
          <p:nvPr/>
        </p:nvSpPr>
        <p:spPr>
          <a:xfrm>
            <a:off x="8556655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3" name="橢圓 53">
            <a:extLst>
              <a:ext uri="{FF2B5EF4-FFF2-40B4-BE49-F238E27FC236}">
                <a16:creationId xmlns:a16="http://schemas.microsoft.com/office/drawing/2014/main" id="{AC8A669D-B806-4A15-8639-085A5EB46833}"/>
              </a:ext>
            </a:extLst>
          </p:cNvPr>
          <p:cNvSpPr/>
          <p:nvPr/>
        </p:nvSpPr>
        <p:spPr>
          <a:xfrm>
            <a:off x="6031168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4" name="橢圓 54">
            <a:extLst>
              <a:ext uri="{FF2B5EF4-FFF2-40B4-BE49-F238E27FC236}">
                <a16:creationId xmlns:a16="http://schemas.microsoft.com/office/drawing/2014/main" id="{87FA844A-3A41-4643-9844-9619392B874A}"/>
              </a:ext>
            </a:extLst>
          </p:cNvPr>
          <p:cNvSpPr/>
          <p:nvPr/>
        </p:nvSpPr>
        <p:spPr>
          <a:xfrm>
            <a:off x="6872997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5" name="橢圓 55">
            <a:extLst>
              <a:ext uri="{FF2B5EF4-FFF2-40B4-BE49-F238E27FC236}">
                <a16:creationId xmlns:a16="http://schemas.microsoft.com/office/drawing/2014/main" id="{CF1B2D49-5797-4677-98B6-FC13103CEB44}"/>
              </a:ext>
            </a:extLst>
          </p:cNvPr>
          <p:cNvSpPr/>
          <p:nvPr/>
        </p:nvSpPr>
        <p:spPr>
          <a:xfrm>
            <a:off x="7714826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-4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6" name="橢圓 56">
            <a:extLst>
              <a:ext uri="{FF2B5EF4-FFF2-40B4-BE49-F238E27FC236}">
                <a16:creationId xmlns:a16="http://schemas.microsoft.com/office/drawing/2014/main" id="{0DCA2DEA-16E2-4E47-9E49-9448D03E2B44}"/>
              </a:ext>
            </a:extLst>
          </p:cNvPr>
          <p:cNvSpPr/>
          <p:nvPr/>
        </p:nvSpPr>
        <p:spPr>
          <a:xfrm>
            <a:off x="8556655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6313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卷积层工作过程介绍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2F693788-BF47-4279-8F5B-8D9A18A0AF59}"/>
              </a:ext>
            </a:extLst>
          </p:cNvPr>
          <p:cNvGraphicFramePr>
            <a:graphicFrameLocks/>
          </p:cNvGraphicFramePr>
          <p:nvPr/>
        </p:nvGraphicFramePr>
        <p:xfrm>
          <a:off x="1613181" y="2294946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字方塊 4">
            <a:extLst>
              <a:ext uri="{FF2B5EF4-FFF2-40B4-BE49-F238E27FC236}">
                <a16:creationId xmlns:a16="http://schemas.microsoft.com/office/drawing/2014/main" id="{8D0A6038-5DAD-4873-AB0E-24D03C5CBA19}"/>
              </a:ext>
            </a:extLst>
          </p:cNvPr>
          <p:cNvSpPr txBox="1"/>
          <p:nvPr/>
        </p:nvSpPr>
        <p:spPr>
          <a:xfrm>
            <a:off x="1949623" y="5299626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1733D0-5CEE-4DB6-94FB-AD3109DEA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6">
            <a:extLst>
              <a:ext uri="{FF2B5EF4-FFF2-40B4-BE49-F238E27FC236}">
                <a16:creationId xmlns:a16="http://schemas.microsoft.com/office/drawing/2014/main" id="{BEAD90F9-53C5-4DB3-9E98-5EA59BD0A5BE}"/>
              </a:ext>
            </a:extLst>
          </p:cNvPr>
          <p:cNvSpPr txBox="1"/>
          <p:nvPr/>
        </p:nvSpPr>
        <p:spPr>
          <a:xfrm>
            <a:off x="8261167" y="182645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1">
            <a:extLst>
              <a:ext uri="{FF2B5EF4-FFF2-40B4-BE49-F238E27FC236}">
                <a16:creationId xmlns:a16="http://schemas.microsoft.com/office/drawing/2014/main" id="{BAF42A3A-568C-4064-B187-B528C28CF2BC}"/>
              </a:ext>
            </a:extLst>
          </p:cNvPr>
          <p:cNvSpPr/>
          <p:nvPr/>
        </p:nvSpPr>
        <p:spPr>
          <a:xfrm>
            <a:off x="5846862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2">
            <a:extLst>
              <a:ext uri="{FF2B5EF4-FFF2-40B4-BE49-F238E27FC236}">
                <a16:creationId xmlns:a16="http://schemas.microsoft.com/office/drawing/2014/main" id="{7DA00D5C-C465-4F28-9285-6F99354A2C5D}"/>
              </a:ext>
            </a:extLst>
          </p:cNvPr>
          <p:cNvSpPr/>
          <p:nvPr/>
        </p:nvSpPr>
        <p:spPr>
          <a:xfrm>
            <a:off x="6688691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3">
            <a:extLst>
              <a:ext uri="{FF2B5EF4-FFF2-40B4-BE49-F238E27FC236}">
                <a16:creationId xmlns:a16="http://schemas.microsoft.com/office/drawing/2014/main" id="{7832E730-BC0C-4EFF-B773-E0EB77E82F3A}"/>
              </a:ext>
            </a:extLst>
          </p:cNvPr>
          <p:cNvSpPr/>
          <p:nvPr/>
        </p:nvSpPr>
        <p:spPr>
          <a:xfrm>
            <a:off x="7530520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4">
            <a:extLst>
              <a:ext uri="{FF2B5EF4-FFF2-40B4-BE49-F238E27FC236}">
                <a16:creationId xmlns:a16="http://schemas.microsoft.com/office/drawing/2014/main" id="{2AB0AE11-7A95-41A8-9BFC-6F2D5B8C635B}"/>
              </a:ext>
            </a:extLst>
          </p:cNvPr>
          <p:cNvSpPr/>
          <p:nvPr/>
        </p:nvSpPr>
        <p:spPr>
          <a:xfrm>
            <a:off x="8372349" y="30724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5">
            <a:extLst>
              <a:ext uri="{FF2B5EF4-FFF2-40B4-BE49-F238E27FC236}">
                <a16:creationId xmlns:a16="http://schemas.microsoft.com/office/drawing/2014/main" id="{73F4FFE2-80BD-4722-8D0F-3FC31684E331}"/>
              </a:ext>
            </a:extLst>
          </p:cNvPr>
          <p:cNvSpPr/>
          <p:nvPr/>
        </p:nvSpPr>
        <p:spPr>
          <a:xfrm>
            <a:off x="5846862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16">
            <a:extLst>
              <a:ext uri="{FF2B5EF4-FFF2-40B4-BE49-F238E27FC236}">
                <a16:creationId xmlns:a16="http://schemas.microsoft.com/office/drawing/2014/main" id="{116788C6-3F54-42B8-85AC-3714094ADE10}"/>
              </a:ext>
            </a:extLst>
          </p:cNvPr>
          <p:cNvSpPr/>
          <p:nvPr/>
        </p:nvSpPr>
        <p:spPr>
          <a:xfrm>
            <a:off x="6688691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17">
            <a:extLst>
              <a:ext uri="{FF2B5EF4-FFF2-40B4-BE49-F238E27FC236}">
                <a16:creationId xmlns:a16="http://schemas.microsoft.com/office/drawing/2014/main" id="{91DA3FC8-9530-4D59-A16B-E40235FDEE44}"/>
              </a:ext>
            </a:extLst>
          </p:cNvPr>
          <p:cNvSpPr/>
          <p:nvPr/>
        </p:nvSpPr>
        <p:spPr>
          <a:xfrm>
            <a:off x="7530520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18">
            <a:extLst>
              <a:ext uri="{FF2B5EF4-FFF2-40B4-BE49-F238E27FC236}">
                <a16:creationId xmlns:a16="http://schemas.microsoft.com/office/drawing/2014/main" id="{DC46ACAD-BC2E-4C66-BB3D-A7A0CFC10225}"/>
              </a:ext>
            </a:extLst>
          </p:cNvPr>
          <p:cNvSpPr/>
          <p:nvPr/>
        </p:nvSpPr>
        <p:spPr>
          <a:xfrm>
            <a:off x="8372349" y="387250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19">
            <a:extLst>
              <a:ext uri="{FF2B5EF4-FFF2-40B4-BE49-F238E27FC236}">
                <a16:creationId xmlns:a16="http://schemas.microsoft.com/office/drawing/2014/main" id="{426026CF-4529-4DEB-BA26-F41DF30A7F5A}"/>
              </a:ext>
            </a:extLst>
          </p:cNvPr>
          <p:cNvSpPr/>
          <p:nvPr/>
        </p:nvSpPr>
        <p:spPr>
          <a:xfrm>
            <a:off x="5846862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5AA2561A-6DEB-4EE2-B7C2-610D85B20214}"/>
              </a:ext>
            </a:extLst>
          </p:cNvPr>
          <p:cNvSpPr/>
          <p:nvPr/>
        </p:nvSpPr>
        <p:spPr>
          <a:xfrm>
            <a:off x="6688691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1">
            <a:extLst>
              <a:ext uri="{FF2B5EF4-FFF2-40B4-BE49-F238E27FC236}">
                <a16:creationId xmlns:a16="http://schemas.microsoft.com/office/drawing/2014/main" id="{0C1FBB59-AE11-4D84-889E-B02265957D75}"/>
              </a:ext>
            </a:extLst>
          </p:cNvPr>
          <p:cNvSpPr/>
          <p:nvPr/>
        </p:nvSpPr>
        <p:spPr>
          <a:xfrm>
            <a:off x="7530520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2">
            <a:extLst>
              <a:ext uri="{FF2B5EF4-FFF2-40B4-BE49-F238E27FC236}">
                <a16:creationId xmlns:a16="http://schemas.microsoft.com/office/drawing/2014/main" id="{4A29219B-BD3F-4AD6-A212-98695EAE0592}"/>
              </a:ext>
            </a:extLst>
          </p:cNvPr>
          <p:cNvSpPr/>
          <p:nvPr/>
        </p:nvSpPr>
        <p:spPr>
          <a:xfrm>
            <a:off x="8372349" y="47302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23">
            <a:extLst>
              <a:ext uri="{FF2B5EF4-FFF2-40B4-BE49-F238E27FC236}">
                <a16:creationId xmlns:a16="http://schemas.microsoft.com/office/drawing/2014/main" id="{677706D2-2CE2-46EA-AA7B-B3B7B48263B5}"/>
              </a:ext>
            </a:extLst>
          </p:cNvPr>
          <p:cNvSpPr/>
          <p:nvPr/>
        </p:nvSpPr>
        <p:spPr>
          <a:xfrm>
            <a:off x="5856836" y="554422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24">
            <a:extLst>
              <a:ext uri="{FF2B5EF4-FFF2-40B4-BE49-F238E27FC236}">
                <a16:creationId xmlns:a16="http://schemas.microsoft.com/office/drawing/2014/main" id="{FD7F2316-708B-4ED0-95CA-4184986C7DD1}"/>
              </a:ext>
            </a:extLst>
          </p:cNvPr>
          <p:cNvSpPr/>
          <p:nvPr/>
        </p:nvSpPr>
        <p:spPr>
          <a:xfrm>
            <a:off x="6688691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25">
            <a:extLst>
              <a:ext uri="{FF2B5EF4-FFF2-40B4-BE49-F238E27FC236}">
                <a16:creationId xmlns:a16="http://schemas.microsoft.com/office/drawing/2014/main" id="{FD92021F-9D50-4842-BC2C-14F6FCF0EF92}"/>
              </a:ext>
            </a:extLst>
          </p:cNvPr>
          <p:cNvSpPr/>
          <p:nvPr/>
        </p:nvSpPr>
        <p:spPr>
          <a:xfrm>
            <a:off x="7530520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橢圓 26">
            <a:extLst>
              <a:ext uri="{FF2B5EF4-FFF2-40B4-BE49-F238E27FC236}">
                <a16:creationId xmlns:a16="http://schemas.microsoft.com/office/drawing/2014/main" id="{05DDC168-BA9F-445D-BA76-DF47BAABC031}"/>
              </a:ext>
            </a:extLst>
          </p:cNvPr>
          <p:cNvSpPr/>
          <p:nvPr/>
        </p:nvSpPr>
        <p:spPr>
          <a:xfrm>
            <a:off x="8372349" y="5530380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D89DE0-A390-44A1-88C8-2AF31E939E9A}"/>
              </a:ext>
            </a:extLst>
          </p:cNvPr>
          <p:cNvSpPr/>
          <p:nvPr/>
        </p:nvSpPr>
        <p:spPr>
          <a:xfrm>
            <a:off x="2579312" y="1802633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06F9C645-8338-4EB3-8261-DE046CF51E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8691" y="1341290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文字方塊 6">
            <a:extLst>
              <a:ext uri="{FF2B5EF4-FFF2-40B4-BE49-F238E27FC236}">
                <a16:creationId xmlns:a16="http://schemas.microsoft.com/office/drawing/2014/main" id="{1CA0036F-2DFB-408C-BDDA-DCB66F5CFBDC}"/>
              </a:ext>
            </a:extLst>
          </p:cNvPr>
          <p:cNvSpPr txBox="1"/>
          <p:nvPr/>
        </p:nvSpPr>
        <p:spPr>
          <a:xfrm>
            <a:off x="4409098" y="1519534"/>
            <a:ext cx="227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所有滤波器做同样的操作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A973DA-25D9-4597-8D10-E238C9B263D5}"/>
              </a:ext>
            </a:extLst>
          </p:cNvPr>
          <p:cNvSpPr/>
          <p:nvPr/>
        </p:nvSpPr>
        <p:spPr>
          <a:xfrm>
            <a:off x="3050166" y="3663557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橢圓 41">
            <a:extLst>
              <a:ext uri="{FF2B5EF4-FFF2-40B4-BE49-F238E27FC236}">
                <a16:creationId xmlns:a16="http://schemas.microsoft.com/office/drawing/2014/main" id="{0A421237-5265-4F90-BB39-3386EAE257FE}"/>
              </a:ext>
            </a:extLst>
          </p:cNvPr>
          <p:cNvSpPr/>
          <p:nvPr/>
        </p:nvSpPr>
        <p:spPr>
          <a:xfrm>
            <a:off x="6031168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42">
            <a:extLst>
              <a:ext uri="{FF2B5EF4-FFF2-40B4-BE49-F238E27FC236}">
                <a16:creationId xmlns:a16="http://schemas.microsoft.com/office/drawing/2014/main" id="{81A72552-A773-40B5-9EB9-5D7751BB307F}"/>
              </a:ext>
            </a:extLst>
          </p:cNvPr>
          <p:cNvSpPr/>
          <p:nvPr/>
        </p:nvSpPr>
        <p:spPr>
          <a:xfrm>
            <a:off x="6872997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橢圓 43">
            <a:extLst>
              <a:ext uri="{FF2B5EF4-FFF2-40B4-BE49-F238E27FC236}">
                <a16:creationId xmlns:a16="http://schemas.microsoft.com/office/drawing/2014/main" id="{B5E82A50-7C95-4DF1-A251-D42951526007}"/>
              </a:ext>
            </a:extLst>
          </p:cNvPr>
          <p:cNvSpPr/>
          <p:nvPr/>
        </p:nvSpPr>
        <p:spPr>
          <a:xfrm>
            <a:off x="7714826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44">
            <a:extLst>
              <a:ext uri="{FF2B5EF4-FFF2-40B4-BE49-F238E27FC236}">
                <a16:creationId xmlns:a16="http://schemas.microsoft.com/office/drawing/2014/main" id="{7E485C7F-85FE-46E8-AC76-CB498F980389}"/>
              </a:ext>
            </a:extLst>
          </p:cNvPr>
          <p:cNvSpPr/>
          <p:nvPr/>
        </p:nvSpPr>
        <p:spPr>
          <a:xfrm>
            <a:off x="8556655" y="32514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45">
            <a:extLst>
              <a:ext uri="{FF2B5EF4-FFF2-40B4-BE49-F238E27FC236}">
                <a16:creationId xmlns:a16="http://schemas.microsoft.com/office/drawing/2014/main" id="{A1B88A13-5039-454D-A053-21CB763C6961}"/>
              </a:ext>
            </a:extLst>
          </p:cNvPr>
          <p:cNvSpPr/>
          <p:nvPr/>
        </p:nvSpPr>
        <p:spPr>
          <a:xfrm>
            <a:off x="6031168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46">
            <a:extLst>
              <a:ext uri="{FF2B5EF4-FFF2-40B4-BE49-F238E27FC236}">
                <a16:creationId xmlns:a16="http://schemas.microsoft.com/office/drawing/2014/main" id="{FD19813D-EFF1-4D2F-A054-EC564BEA1F49}"/>
              </a:ext>
            </a:extLst>
          </p:cNvPr>
          <p:cNvSpPr/>
          <p:nvPr/>
        </p:nvSpPr>
        <p:spPr>
          <a:xfrm>
            <a:off x="6872997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橢圓 47">
            <a:extLst>
              <a:ext uri="{FF2B5EF4-FFF2-40B4-BE49-F238E27FC236}">
                <a16:creationId xmlns:a16="http://schemas.microsoft.com/office/drawing/2014/main" id="{B0185C39-0185-4801-A3E7-3171FED1561A}"/>
              </a:ext>
            </a:extLst>
          </p:cNvPr>
          <p:cNvSpPr/>
          <p:nvPr/>
        </p:nvSpPr>
        <p:spPr>
          <a:xfrm>
            <a:off x="7714826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48">
            <a:extLst>
              <a:ext uri="{FF2B5EF4-FFF2-40B4-BE49-F238E27FC236}">
                <a16:creationId xmlns:a16="http://schemas.microsoft.com/office/drawing/2014/main" id="{F30CA347-5880-4902-8E13-1A7DBE650A65}"/>
              </a:ext>
            </a:extLst>
          </p:cNvPr>
          <p:cNvSpPr/>
          <p:nvPr/>
        </p:nvSpPr>
        <p:spPr>
          <a:xfrm>
            <a:off x="8556655" y="405152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橢圓 49">
            <a:extLst>
              <a:ext uri="{FF2B5EF4-FFF2-40B4-BE49-F238E27FC236}">
                <a16:creationId xmlns:a16="http://schemas.microsoft.com/office/drawing/2014/main" id="{03D63B2B-B312-4CDE-A5B2-0C3EF9EC0C30}"/>
              </a:ext>
            </a:extLst>
          </p:cNvPr>
          <p:cNvSpPr/>
          <p:nvPr/>
        </p:nvSpPr>
        <p:spPr>
          <a:xfrm>
            <a:off x="6031168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0">
            <a:extLst>
              <a:ext uri="{FF2B5EF4-FFF2-40B4-BE49-F238E27FC236}">
                <a16:creationId xmlns:a16="http://schemas.microsoft.com/office/drawing/2014/main" id="{D7562517-8B72-4815-A6C1-DF1A0A61586F}"/>
              </a:ext>
            </a:extLst>
          </p:cNvPr>
          <p:cNvSpPr/>
          <p:nvPr/>
        </p:nvSpPr>
        <p:spPr>
          <a:xfrm>
            <a:off x="6872997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51">
            <a:extLst>
              <a:ext uri="{FF2B5EF4-FFF2-40B4-BE49-F238E27FC236}">
                <a16:creationId xmlns:a16="http://schemas.microsoft.com/office/drawing/2014/main" id="{934BAE19-ACE9-4DFF-91F4-354EF969D1F0}"/>
              </a:ext>
            </a:extLst>
          </p:cNvPr>
          <p:cNvSpPr/>
          <p:nvPr/>
        </p:nvSpPr>
        <p:spPr>
          <a:xfrm>
            <a:off x="7714826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52">
            <a:extLst>
              <a:ext uri="{FF2B5EF4-FFF2-40B4-BE49-F238E27FC236}">
                <a16:creationId xmlns:a16="http://schemas.microsoft.com/office/drawing/2014/main" id="{18B5F735-4B9F-4088-A27B-2537A2EAA46C}"/>
              </a:ext>
            </a:extLst>
          </p:cNvPr>
          <p:cNvSpPr/>
          <p:nvPr/>
        </p:nvSpPr>
        <p:spPr>
          <a:xfrm>
            <a:off x="8556655" y="49092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橢圓 53">
            <a:extLst>
              <a:ext uri="{FF2B5EF4-FFF2-40B4-BE49-F238E27FC236}">
                <a16:creationId xmlns:a16="http://schemas.microsoft.com/office/drawing/2014/main" id="{AC8A669D-B806-4A15-8639-085A5EB46833}"/>
              </a:ext>
            </a:extLst>
          </p:cNvPr>
          <p:cNvSpPr/>
          <p:nvPr/>
        </p:nvSpPr>
        <p:spPr>
          <a:xfrm>
            <a:off x="6031168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橢圓 54">
            <a:extLst>
              <a:ext uri="{FF2B5EF4-FFF2-40B4-BE49-F238E27FC236}">
                <a16:creationId xmlns:a16="http://schemas.microsoft.com/office/drawing/2014/main" id="{87FA844A-3A41-4643-9844-9619392B874A}"/>
              </a:ext>
            </a:extLst>
          </p:cNvPr>
          <p:cNvSpPr/>
          <p:nvPr/>
        </p:nvSpPr>
        <p:spPr>
          <a:xfrm>
            <a:off x="6872997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橢圓 55">
            <a:extLst>
              <a:ext uri="{FF2B5EF4-FFF2-40B4-BE49-F238E27FC236}">
                <a16:creationId xmlns:a16="http://schemas.microsoft.com/office/drawing/2014/main" id="{CF1B2D49-5797-4677-98B6-FC13103CEB44}"/>
              </a:ext>
            </a:extLst>
          </p:cNvPr>
          <p:cNvSpPr/>
          <p:nvPr/>
        </p:nvSpPr>
        <p:spPr>
          <a:xfrm>
            <a:off x="7714826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-4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橢圓 56">
            <a:extLst>
              <a:ext uri="{FF2B5EF4-FFF2-40B4-BE49-F238E27FC236}">
                <a16:creationId xmlns:a16="http://schemas.microsoft.com/office/drawing/2014/main" id="{0DCA2DEA-16E2-4E47-9E49-9448D03E2B44}"/>
              </a:ext>
            </a:extLst>
          </p:cNvPr>
          <p:cNvSpPr/>
          <p:nvPr/>
        </p:nvSpPr>
        <p:spPr>
          <a:xfrm>
            <a:off x="8556655" y="5709396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9AFCB29-69B0-4D19-99F0-FD585F260817}"/>
              </a:ext>
            </a:extLst>
          </p:cNvPr>
          <p:cNvSpPr/>
          <p:nvPr/>
        </p:nvSpPr>
        <p:spPr>
          <a:xfrm>
            <a:off x="6355081" y="4120123"/>
            <a:ext cx="2476500" cy="97246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特征图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Feature Map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819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与全连接层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3AED7F49-F09C-4FC3-AA20-2A0496FF13B7}"/>
              </a:ext>
            </a:extLst>
          </p:cNvPr>
          <p:cNvSpPr txBox="1">
            <a:spLocks/>
          </p:cNvSpPr>
          <p:nvPr/>
        </p:nvSpPr>
        <p:spPr>
          <a:xfrm>
            <a:off x="3065195" y="16335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69" name="內容版面配置區 3">
            <a:extLst>
              <a:ext uri="{FF2B5EF4-FFF2-40B4-BE49-F238E27FC236}">
                <a16:creationId xmlns:a16="http://schemas.microsoft.com/office/drawing/2014/main" id="{77E3D76E-A387-44B0-B333-770E9F9361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6583041"/>
              </p:ext>
            </p:extLst>
          </p:nvPr>
        </p:nvGraphicFramePr>
        <p:xfrm>
          <a:off x="4027770" y="1885006"/>
          <a:ext cx="1805646" cy="1723488"/>
        </p:xfrm>
        <a:graphic>
          <a:graphicData uri="http://schemas.openxmlformats.org/drawingml/2006/table">
            <a:tbl>
              <a:tblPr firstRow="1" bandRow="1"/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0" name="文字方塊 4">
            <a:extLst>
              <a:ext uri="{FF2B5EF4-FFF2-40B4-BE49-F238E27FC236}">
                <a16:creationId xmlns:a16="http://schemas.microsoft.com/office/drawing/2014/main" id="{31A9A6F5-56EC-435A-A9A9-7E2AE1BD0C58}"/>
              </a:ext>
            </a:extLst>
          </p:cNvPr>
          <p:cNvSpPr txBox="1"/>
          <p:nvPr/>
        </p:nvSpPr>
        <p:spPr>
          <a:xfrm>
            <a:off x="4307271" y="3608494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1" name="圖片 5">
            <a:extLst>
              <a:ext uri="{FF2B5EF4-FFF2-40B4-BE49-F238E27FC236}">
                <a16:creationId xmlns:a16="http://schemas.microsoft.com/office/drawing/2014/main" id="{F5F10A7F-3963-4577-858F-1C501CEB4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5" y="1908598"/>
            <a:ext cx="1915672" cy="1873101"/>
          </a:xfrm>
          <a:prstGeom prst="rect">
            <a:avLst/>
          </a:prstGeom>
        </p:spPr>
      </p:pic>
      <p:sp>
        <p:nvSpPr>
          <p:cNvPr id="72" name="向右箭號 62">
            <a:extLst>
              <a:ext uri="{FF2B5EF4-FFF2-40B4-BE49-F238E27FC236}">
                <a16:creationId xmlns:a16="http://schemas.microsoft.com/office/drawing/2014/main" id="{B24A9BA7-7EB7-493F-A41A-2F57E03C8317}"/>
              </a:ext>
            </a:extLst>
          </p:cNvPr>
          <p:cNvSpPr/>
          <p:nvPr/>
        </p:nvSpPr>
        <p:spPr>
          <a:xfrm>
            <a:off x="6251484" y="2746750"/>
            <a:ext cx="1880625" cy="666427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3" name="文字方塊 7">
            <a:extLst>
              <a:ext uri="{FF2B5EF4-FFF2-40B4-BE49-F238E27FC236}">
                <a16:creationId xmlns:a16="http://schemas.microsoft.com/office/drawing/2014/main" id="{BB2ECF03-9148-4385-9588-1E71CB289D92}"/>
              </a:ext>
            </a:extLst>
          </p:cNvPr>
          <p:cNvSpPr txBox="1"/>
          <p:nvPr/>
        </p:nvSpPr>
        <p:spPr>
          <a:xfrm>
            <a:off x="6307183" y="3225424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convolution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74" name="表格 73">
            <a:extLst>
              <a:ext uri="{FF2B5EF4-FFF2-40B4-BE49-F238E27FC236}">
                <a16:creationId xmlns:a16="http://schemas.microsoft.com/office/drawing/2014/main" id="{6D8F9D9E-26AF-4476-9D1A-771AA2863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71901"/>
              </p:ext>
            </p:extLst>
          </p:nvPr>
        </p:nvGraphicFramePr>
        <p:xfrm>
          <a:off x="7163702" y="1863681"/>
          <a:ext cx="964038" cy="815136"/>
        </p:xfrm>
        <a:graphic>
          <a:graphicData uri="http://schemas.openxmlformats.org/drawingml/2006/table">
            <a:tbl>
              <a:tblPr firstRow="1" bandRow="1"/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66F6A263-DC48-4B51-8292-1DDBFF1B2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772400"/>
              </p:ext>
            </p:extLst>
          </p:nvPr>
        </p:nvGraphicFramePr>
        <p:xfrm>
          <a:off x="6081377" y="1868434"/>
          <a:ext cx="947868" cy="802110"/>
        </p:xfrm>
        <a:graphic>
          <a:graphicData uri="http://schemas.openxmlformats.org/drawingml/2006/table">
            <a:tbl>
              <a:tblPr firstRow="1" bandRow="1"/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" name="矩形 75">
            <a:extLst>
              <a:ext uri="{FF2B5EF4-FFF2-40B4-BE49-F238E27FC236}">
                <a16:creationId xmlns:a16="http://schemas.microsoft.com/office/drawing/2014/main" id="{8D1497D6-6E25-4462-85AA-E466676EAE7C}"/>
              </a:ext>
            </a:extLst>
          </p:cNvPr>
          <p:cNvSpPr/>
          <p:nvPr/>
        </p:nvSpPr>
        <p:spPr>
          <a:xfrm>
            <a:off x="3618365" y="1703605"/>
            <a:ext cx="7090673" cy="232755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5015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卷积层与全连接层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3AED7F49-F09C-4FC3-AA20-2A0496FF13B7}"/>
              </a:ext>
            </a:extLst>
          </p:cNvPr>
          <p:cNvSpPr txBox="1">
            <a:spLocks/>
          </p:cNvSpPr>
          <p:nvPr/>
        </p:nvSpPr>
        <p:spPr>
          <a:xfrm>
            <a:off x="3065195" y="16335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69" name="內容版面配置區 3">
            <a:extLst>
              <a:ext uri="{FF2B5EF4-FFF2-40B4-BE49-F238E27FC236}">
                <a16:creationId xmlns:a16="http://schemas.microsoft.com/office/drawing/2014/main" id="{77E3D76E-A387-44B0-B333-770E9F9361C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027770" y="1885006"/>
          <a:ext cx="1805646" cy="1723488"/>
        </p:xfrm>
        <a:graphic>
          <a:graphicData uri="http://schemas.openxmlformats.org/drawingml/2006/table">
            <a:tbl>
              <a:tblPr firstRow="1" bandRow="1"/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0" name="文字方塊 4">
            <a:extLst>
              <a:ext uri="{FF2B5EF4-FFF2-40B4-BE49-F238E27FC236}">
                <a16:creationId xmlns:a16="http://schemas.microsoft.com/office/drawing/2014/main" id="{31A9A6F5-56EC-435A-A9A9-7E2AE1BD0C58}"/>
              </a:ext>
            </a:extLst>
          </p:cNvPr>
          <p:cNvSpPr txBox="1"/>
          <p:nvPr/>
        </p:nvSpPr>
        <p:spPr>
          <a:xfrm>
            <a:off x="4307271" y="3608494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1" name="圖片 5">
            <a:extLst>
              <a:ext uri="{FF2B5EF4-FFF2-40B4-BE49-F238E27FC236}">
                <a16:creationId xmlns:a16="http://schemas.microsoft.com/office/drawing/2014/main" id="{F5F10A7F-3963-4577-858F-1C501CEB4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5" y="1908598"/>
            <a:ext cx="1915672" cy="1873101"/>
          </a:xfrm>
          <a:prstGeom prst="rect">
            <a:avLst/>
          </a:prstGeom>
        </p:spPr>
      </p:pic>
      <p:sp>
        <p:nvSpPr>
          <p:cNvPr id="72" name="向右箭號 62">
            <a:extLst>
              <a:ext uri="{FF2B5EF4-FFF2-40B4-BE49-F238E27FC236}">
                <a16:creationId xmlns:a16="http://schemas.microsoft.com/office/drawing/2014/main" id="{B24A9BA7-7EB7-493F-A41A-2F57E03C8317}"/>
              </a:ext>
            </a:extLst>
          </p:cNvPr>
          <p:cNvSpPr/>
          <p:nvPr/>
        </p:nvSpPr>
        <p:spPr>
          <a:xfrm>
            <a:off x="6251484" y="2746750"/>
            <a:ext cx="1880625" cy="666427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7">
            <a:extLst>
              <a:ext uri="{FF2B5EF4-FFF2-40B4-BE49-F238E27FC236}">
                <a16:creationId xmlns:a16="http://schemas.microsoft.com/office/drawing/2014/main" id="{BB2ECF03-9148-4385-9588-1E71CB289D92}"/>
              </a:ext>
            </a:extLst>
          </p:cNvPr>
          <p:cNvSpPr txBox="1"/>
          <p:nvPr/>
        </p:nvSpPr>
        <p:spPr>
          <a:xfrm>
            <a:off x="6307183" y="3225424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4" name="表格 73">
            <a:extLst>
              <a:ext uri="{FF2B5EF4-FFF2-40B4-BE49-F238E27FC236}">
                <a16:creationId xmlns:a16="http://schemas.microsoft.com/office/drawing/2014/main" id="{6D8F9D9E-26AF-4476-9D1A-771AA28634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63702" y="1863681"/>
          <a:ext cx="964038" cy="815136"/>
        </p:xfrm>
        <a:graphic>
          <a:graphicData uri="http://schemas.openxmlformats.org/drawingml/2006/table">
            <a:tbl>
              <a:tblPr firstRow="1" bandRow="1"/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66F6A263-DC48-4B51-8292-1DDBFF1B2D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81377" y="1868434"/>
          <a:ext cx="947868" cy="802110"/>
        </p:xfrm>
        <a:graphic>
          <a:graphicData uri="http://schemas.openxmlformats.org/drawingml/2006/table">
            <a:tbl>
              <a:tblPr firstRow="1" bandRow="1"/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" name="矩形 75">
            <a:extLst>
              <a:ext uri="{FF2B5EF4-FFF2-40B4-BE49-F238E27FC236}">
                <a16:creationId xmlns:a16="http://schemas.microsoft.com/office/drawing/2014/main" id="{8D1497D6-6E25-4462-85AA-E466676EAE7C}"/>
              </a:ext>
            </a:extLst>
          </p:cNvPr>
          <p:cNvSpPr/>
          <p:nvPr/>
        </p:nvSpPr>
        <p:spPr>
          <a:xfrm>
            <a:off x="3618365" y="1703605"/>
            <a:ext cx="7090673" cy="232755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2E6026-503B-48C9-B3AC-BF86F3987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009" y="4142147"/>
            <a:ext cx="1953695" cy="2204558"/>
          </a:xfrm>
          <a:prstGeom prst="rect">
            <a:avLst/>
          </a:prstGeom>
        </p:spPr>
      </p:pic>
      <p:graphicFrame>
        <p:nvGraphicFramePr>
          <p:cNvPr id="119" name="內容版面配置區 3">
            <a:extLst>
              <a:ext uri="{FF2B5EF4-FFF2-40B4-BE49-F238E27FC236}">
                <a16:creationId xmlns:a16="http://schemas.microsoft.com/office/drawing/2014/main" id="{7C2A17E7-A523-455E-9F38-C8060A3D69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1125317"/>
              </p:ext>
            </p:extLst>
          </p:nvPr>
        </p:nvGraphicFramePr>
        <p:xfrm>
          <a:off x="4027770" y="4355103"/>
          <a:ext cx="1805646" cy="1723488"/>
        </p:xfrm>
        <a:graphic>
          <a:graphicData uri="http://schemas.openxmlformats.org/drawingml/2006/table">
            <a:tbl>
              <a:tblPr firstRow="1" bandRow="1"/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0" name="矩形 119">
            <a:extLst>
              <a:ext uri="{FF2B5EF4-FFF2-40B4-BE49-F238E27FC236}">
                <a16:creationId xmlns:a16="http://schemas.microsoft.com/office/drawing/2014/main" id="{F56D9338-8EDE-43E6-AC26-FF3A88278305}"/>
              </a:ext>
            </a:extLst>
          </p:cNvPr>
          <p:cNvSpPr/>
          <p:nvPr/>
        </p:nvSpPr>
        <p:spPr>
          <a:xfrm>
            <a:off x="8225339" y="1832161"/>
            <a:ext cx="2085643" cy="2058843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6E3E775F-F29C-4021-A011-10389B4A944B}"/>
              </a:ext>
            </a:extLst>
          </p:cNvPr>
          <p:cNvSpPr/>
          <p:nvPr/>
        </p:nvSpPr>
        <p:spPr>
          <a:xfrm>
            <a:off x="7115030" y="4070158"/>
            <a:ext cx="916129" cy="232755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961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aphicFrame>
        <p:nvGraphicFramePr>
          <p:cNvPr id="36" name="內容版面配置區 3">
            <a:extLst>
              <a:ext uri="{FF2B5EF4-FFF2-40B4-BE49-F238E27FC236}">
                <a16:creationId xmlns:a16="http://schemas.microsoft.com/office/drawing/2014/main" id="{AEC58B55-58AD-4E50-8AD6-D3E926CDE3B0}"/>
              </a:ext>
            </a:extLst>
          </p:cNvPr>
          <p:cNvGraphicFramePr>
            <a:graphicFrameLocks/>
          </p:cNvGraphicFramePr>
          <p:nvPr/>
        </p:nvGraphicFramePr>
        <p:xfrm>
          <a:off x="2441807" y="2915995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9FEBF342-61DE-4905-B65D-5E7702CFC77B}"/>
              </a:ext>
            </a:extLst>
          </p:cNvPr>
          <p:cNvGrpSpPr/>
          <p:nvPr/>
        </p:nvGrpSpPr>
        <p:grpSpPr>
          <a:xfrm>
            <a:off x="8407424" y="509309"/>
            <a:ext cx="928604" cy="6201456"/>
            <a:chOff x="8407424" y="509309"/>
            <a:chExt cx="928604" cy="6201456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EE8246D-E608-41D9-88DA-AA8E4E21A031}"/>
                </a:ext>
              </a:extLst>
            </p:cNvPr>
            <p:cNvSpPr txBox="1"/>
            <p:nvPr/>
          </p:nvSpPr>
          <p:spPr>
            <a:xfrm>
              <a:off x="8623861" y="509309"/>
              <a:ext cx="38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30A161C6-81D8-42D4-AB19-FB0DD497F0CA}"/>
                </a:ext>
              </a:extLst>
            </p:cNvPr>
            <p:cNvSpPr txBox="1"/>
            <p:nvPr/>
          </p:nvSpPr>
          <p:spPr>
            <a:xfrm>
              <a:off x="8623861" y="970974"/>
              <a:ext cx="38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9E33F65F-2984-4D08-8FD7-225E044660D1}"/>
                </a:ext>
              </a:extLst>
            </p:cNvPr>
            <p:cNvSpPr txBox="1"/>
            <p:nvPr/>
          </p:nvSpPr>
          <p:spPr>
            <a:xfrm>
              <a:off x="8623861" y="1420656"/>
              <a:ext cx="38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3: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C508E75-2633-4E8A-B732-B2AF3CFA9CA6}"/>
                </a:ext>
              </a:extLst>
            </p:cNvPr>
            <p:cNvSpPr txBox="1"/>
            <p:nvPr/>
          </p:nvSpPr>
          <p:spPr>
            <a:xfrm rot="5400000">
              <a:off x="8486543" y="2270623"/>
              <a:ext cx="821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FA544FCE-8797-496B-8FC7-CB790D250107}"/>
                </a:ext>
              </a:extLst>
            </p:cNvPr>
            <p:cNvSpPr txBox="1"/>
            <p:nvPr/>
          </p:nvSpPr>
          <p:spPr>
            <a:xfrm>
              <a:off x="8639898" y="2699567"/>
              <a:ext cx="38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7: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D619195C-990C-44FB-9B55-D46859D7ABF5}"/>
                </a:ext>
              </a:extLst>
            </p:cNvPr>
            <p:cNvSpPr txBox="1"/>
            <p:nvPr/>
          </p:nvSpPr>
          <p:spPr>
            <a:xfrm>
              <a:off x="8639898" y="3161232"/>
              <a:ext cx="38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8: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A115C3A0-08B8-40E7-8342-5AAC598F9AF2}"/>
                </a:ext>
              </a:extLst>
            </p:cNvPr>
            <p:cNvSpPr txBox="1"/>
            <p:nvPr/>
          </p:nvSpPr>
          <p:spPr>
            <a:xfrm>
              <a:off x="8639898" y="3610914"/>
              <a:ext cx="38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9: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96D35D3A-AAE6-4BA4-BD56-C2AA3FB5C47F}"/>
                </a:ext>
              </a:extLst>
            </p:cNvPr>
            <p:cNvSpPr txBox="1"/>
            <p:nvPr/>
          </p:nvSpPr>
          <p:spPr>
            <a:xfrm rot="5400000">
              <a:off x="8625858" y="4448142"/>
              <a:ext cx="539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9F6DDAB-B4D6-4C67-94B7-0F65FF70FEB1}"/>
                </a:ext>
              </a:extLst>
            </p:cNvPr>
            <p:cNvSpPr txBox="1"/>
            <p:nvPr/>
          </p:nvSpPr>
          <p:spPr>
            <a:xfrm>
              <a:off x="8480427" y="4898337"/>
              <a:ext cx="523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13: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8FCF494B-7761-4924-9CF4-591BBC7FAC50}"/>
                </a:ext>
              </a:extLst>
            </p:cNvPr>
            <p:cNvSpPr txBox="1"/>
            <p:nvPr/>
          </p:nvSpPr>
          <p:spPr>
            <a:xfrm>
              <a:off x="8474844" y="5362529"/>
              <a:ext cx="523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14: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6B7A5117-C06A-42F5-8A29-2205EC56F5E9}"/>
                </a:ext>
              </a:extLst>
            </p:cNvPr>
            <p:cNvSpPr txBox="1"/>
            <p:nvPr/>
          </p:nvSpPr>
          <p:spPr>
            <a:xfrm>
              <a:off x="8474844" y="5840211"/>
              <a:ext cx="596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15: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文字方塊 50">
              <a:extLst>
                <a:ext uri="{FF2B5EF4-FFF2-40B4-BE49-F238E27FC236}">
                  <a16:creationId xmlns:a16="http://schemas.microsoft.com/office/drawing/2014/main" id="{2AA8F778-8136-424C-8C77-7AEA0B86436D}"/>
                </a:ext>
              </a:extLst>
            </p:cNvPr>
            <p:cNvSpPr txBox="1"/>
            <p:nvPr/>
          </p:nvSpPr>
          <p:spPr>
            <a:xfrm>
              <a:off x="8633928" y="1868073"/>
              <a:ext cx="38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文字方塊 51">
              <a:extLst>
                <a:ext uri="{FF2B5EF4-FFF2-40B4-BE49-F238E27FC236}">
                  <a16:creationId xmlns:a16="http://schemas.microsoft.com/office/drawing/2014/main" id="{B4674027-15CB-40FF-A3F6-A2421D1F19B2}"/>
                </a:ext>
              </a:extLst>
            </p:cNvPr>
            <p:cNvSpPr txBox="1"/>
            <p:nvPr/>
          </p:nvSpPr>
          <p:spPr>
            <a:xfrm>
              <a:off x="8407424" y="4022218"/>
              <a:ext cx="639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10: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文字方塊 52">
              <a:extLst>
                <a:ext uri="{FF2B5EF4-FFF2-40B4-BE49-F238E27FC236}">
                  <a16:creationId xmlns:a16="http://schemas.microsoft.com/office/drawing/2014/main" id="{1987CDC1-FF33-446E-B7BF-0996FEE65AE1}"/>
                </a:ext>
              </a:extLst>
            </p:cNvPr>
            <p:cNvSpPr txBox="1"/>
            <p:nvPr/>
          </p:nvSpPr>
          <p:spPr>
            <a:xfrm>
              <a:off x="8469649" y="6249100"/>
              <a:ext cx="596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16: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696C430-D63C-4011-BFAE-2F8765721764}"/>
                </a:ext>
              </a:extLst>
            </p:cNvPr>
            <p:cNvSpPr/>
            <p:nvPr/>
          </p:nvSpPr>
          <p:spPr>
            <a:xfrm>
              <a:off x="9066028" y="605141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BEF5B62-90E7-4EBE-86C5-6BB393BDF3E8}"/>
                </a:ext>
              </a:extLst>
            </p:cNvPr>
            <p:cNvSpPr/>
            <p:nvPr/>
          </p:nvSpPr>
          <p:spPr>
            <a:xfrm>
              <a:off x="9066028" y="1074129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F999C2B-991D-4C03-B44D-9B27DA474548}"/>
                </a:ext>
              </a:extLst>
            </p:cNvPr>
            <p:cNvSpPr/>
            <p:nvPr/>
          </p:nvSpPr>
          <p:spPr>
            <a:xfrm>
              <a:off x="9066028" y="1516488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ED858B3-075D-4C4E-89B8-7661787DABEE}"/>
                </a:ext>
              </a:extLst>
            </p:cNvPr>
            <p:cNvSpPr/>
            <p:nvPr/>
          </p:nvSpPr>
          <p:spPr>
            <a:xfrm>
              <a:off x="9066028" y="1978284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9F46B75-044A-40F9-9E16-1A3A86778C93}"/>
                </a:ext>
              </a:extLst>
            </p:cNvPr>
            <p:cNvSpPr/>
            <p:nvPr/>
          </p:nvSpPr>
          <p:spPr>
            <a:xfrm>
              <a:off x="9066028" y="2816182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E29EFB0-7A45-4FEE-B29C-39540FFDED7E}"/>
                </a:ext>
              </a:extLst>
            </p:cNvPr>
            <p:cNvSpPr/>
            <p:nvPr/>
          </p:nvSpPr>
          <p:spPr>
            <a:xfrm>
              <a:off x="9066028" y="3285170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F1C87CA-56E1-461D-B66E-709C402350D2}"/>
                </a:ext>
              </a:extLst>
            </p:cNvPr>
            <p:cNvSpPr/>
            <p:nvPr/>
          </p:nvSpPr>
          <p:spPr>
            <a:xfrm>
              <a:off x="9066028" y="3727529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D621FAD-841D-4293-A40F-7D5203C392E5}"/>
                </a:ext>
              </a:extLst>
            </p:cNvPr>
            <p:cNvSpPr/>
            <p:nvPr/>
          </p:nvSpPr>
          <p:spPr>
            <a:xfrm>
              <a:off x="9066028" y="4189325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76341E3-C265-43CA-B7F0-FC24BEC718E4}"/>
                </a:ext>
              </a:extLst>
            </p:cNvPr>
            <p:cNvSpPr/>
            <p:nvPr/>
          </p:nvSpPr>
          <p:spPr>
            <a:xfrm>
              <a:off x="9066028" y="4979432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49D9EB1-4781-499B-A49D-8D083C00DAFA}"/>
                </a:ext>
              </a:extLst>
            </p:cNvPr>
            <p:cNvSpPr/>
            <p:nvPr/>
          </p:nvSpPr>
          <p:spPr>
            <a:xfrm>
              <a:off x="9066028" y="5448420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B9304EB8-408C-4FE0-8860-B76AD73C86F1}"/>
                </a:ext>
              </a:extLst>
            </p:cNvPr>
            <p:cNvSpPr/>
            <p:nvPr/>
          </p:nvSpPr>
          <p:spPr>
            <a:xfrm>
              <a:off x="9066028" y="5890779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334AF0-EA6A-472E-852D-BAE05E737995}"/>
                </a:ext>
              </a:extLst>
            </p:cNvPr>
            <p:cNvSpPr/>
            <p:nvPr/>
          </p:nvSpPr>
          <p:spPr>
            <a:xfrm>
              <a:off x="9066028" y="6352575"/>
              <a:ext cx="270000" cy="270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aphicFrame>
        <p:nvGraphicFramePr>
          <p:cNvPr id="85" name="表格 84">
            <a:extLst>
              <a:ext uri="{FF2B5EF4-FFF2-40B4-BE49-F238E27FC236}">
                <a16:creationId xmlns:a16="http://schemas.microsoft.com/office/drawing/2014/main" id="{28F16781-3619-499E-B56E-F80016F26AA8}"/>
              </a:ext>
            </a:extLst>
          </p:cNvPr>
          <p:cNvGraphicFramePr>
            <a:graphicFrameLocks noGrp="1"/>
          </p:cNvGraphicFramePr>
          <p:nvPr/>
        </p:nvGraphicFramePr>
        <p:xfrm>
          <a:off x="712667" y="1308483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8" name="文字方塊 4">
            <a:extLst>
              <a:ext uri="{FF2B5EF4-FFF2-40B4-BE49-F238E27FC236}">
                <a16:creationId xmlns:a16="http://schemas.microsoft.com/office/drawing/2014/main" id="{C3DA6FE5-A859-4818-8A20-64C3EC7BA970}"/>
              </a:ext>
            </a:extLst>
          </p:cNvPr>
          <p:cNvSpPr txBox="1"/>
          <p:nvPr/>
        </p:nvSpPr>
        <p:spPr>
          <a:xfrm>
            <a:off x="2705279" y="5703447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67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aphicFrame>
        <p:nvGraphicFramePr>
          <p:cNvPr id="36" name="內容版面配置區 3">
            <a:extLst>
              <a:ext uri="{FF2B5EF4-FFF2-40B4-BE49-F238E27FC236}">
                <a16:creationId xmlns:a16="http://schemas.microsoft.com/office/drawing/2014/main" id="{AEC58B55-58AD-4E50-8AD6-D3E926CDE3B0}"/>
              </a:ext>
            </a:extLst>
          </p:cNvPr>
          <p:cNvGraphicFramePr>
            <a:graphicFrameLocks/>
          </p:cNvGraphicFramePr>
          <p:nvPr/>
        </p:nvGraphicFramePr>
        <p:xfrm>
          <a:off x="2441807" y="2915995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矩形 36">
            <a:extLst>
              <a:ext uri="{FF2B5EF4-FFF2-40B4-BE49-F238E27FC236}">
                <a16:creationId xmlns:a16="http://schemas.microsoft.com/office/drawing/2014/main" id="{64DDDD81-C4F0-433D-9762-2BC091C823B9}"/>
              </a:ext>
            </a:extLst>
          </p:cNvPr>
          <p:cNvSpPr/>
          <p:nvPr/>
        </p:nvSpPr>
        <p:spPr>
          <a:xfrm>
            <a:off x="2460398" y="2941645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EE8246D-E608-41D9-88DA-AA8E4E21A031}"/>
              </a:ext>
            </a:extLst>
          </p:cNvPr>
          <p:cNvSpPr txBox="1"/>
          <p:nvPr/>
        </p:nvSpPr>
        <p:spPr>
          <a:xfrm>
            <a:off x="8623861" y="509309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A161C6-81D8-42D4-AB19-FB0DD497F0CA}"/>
              </a:ext>
            </a:extLst>
          </p:cNvPr>
          <p:cNvSpPr txBox="1"/>
          <p:nvPr/>
        </p:nvSpPr>
        <p:spPr>
          <a:xfrm>
            <a:off x="8623861" y="97097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E33F65F-2984-4D08-8FD7-225E044660D1}"/>
              </a:ext>
            </a:extLst>
          </p:cNvPr>
          <p:cNvSpPr txBox="1"/>
          <p:nvPr/>
        </p:nvSpPr>
        <p:spPr>
          <a:xfrm>
            <a:off x="8623861" y="1420656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C508E75-2633-4E8A-B732-B2AF3CFA9CA6}"/>
              </a:ext>
            </a:extLst>
          </p:cNvPr>
          <p:cNvSpPr txBox="1"/>
          <p:nvPr/>
        </p:nvSpPr>
        <p:spPr>
          <a:xfrm rot="5400000">
            <a:off x="8486543" y="2270623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A544FCE-8797-496B-8FC7-CB790D250107}"/>
              </a:ext>
            </a:extLst>
          </p:cNvPr>
          <p:cNvSpPr txBox="1"/>
          <p:nvPr/>
        </p:nvSpPr>
        <p:spPr>
          <a:xfrm>
            <a:off x="8639898" y="269956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619195C-990C-44FB-9B55-D46859D7ABF5}"/>
              </a:ext>
            </a:extLst>
          </p:cNvPr>
          <p:cNvSpPr txBox="1"/>
          <p:nvPr/>
        </p:nvSpPr>
        <p:spPr>
          <a:xfrm>
            <a:off x="8639898" y="3161232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8: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115C3A0-08B8-40E7-8342-5AAC598F9AF2}"/>
              </a:ext>
            </a:extLst>
          </p:cNvPr>
          <p:cNvSpPr txBox="1"/>
          <p:nvPr/>
        </p:nvSpPr>
        <p:spPr>
          <a:xfrm>
            <a:off x="8639898" y="36109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9: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6D35D3A-AAE6-4BA4-BD56-C2AA3FB5C47F}"/>
              </a:ext>
            </a:extLst>
          </p:cNvPr>
          <p:cNvSpPr txBox="1"/>
          <p:nvPr/>
        </p:nvSpPr>
        <p:spPr>
          <a:xfrm rot="5400000">
            <a:off x="8625858" y="4448142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9F6DDAB-B4D6-4C67-94B7-0F65FF70FEB1}"/>
              </a:ext>
            </a:extLst>
          </p:cNvPr>
          <p:cNvSpPr txBox="1"/>
          <p:nvPr/>
        </p:nvSpPr>
        <p:spPr>
          <a:xfrm>
            <a:off x="8480427" y="4898337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13: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FCF494B-7761-4924-9CF4-591BBC7FAC50}"/>
              </a:ext>
            </a:extLst>
          </p:cNvPr>
          <p:cNvSpPr txBox="1"/>
          <p:nvPr/>
        </p:nvSpPr>
        <p:spPr>
          <a:xfrm>
            <a:off x="8474844" y="5362529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14: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B7A5117-C06A-42F5-8A29-2205EC56F5E9}"/>
              </a:ext>
            </a:extLst>
          </p:cNvPr>
          <p:cNvSpPr txBox="1"/>
          <p:nvPr/>
        </p:nvSpPr>
        <p:spPr>
          <a:xfrm>
            <a:off x="8474844" y="584021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15: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文字方塊 50">
            <a:extLst>
              <a:ext uri="{FF2B5EF4-FFF2-40B4-BE49-F238E27FC236}">
                <a16:creationId xmlns:a16="http://schemas.microsoft.com/office/drawing/2014/main" id="{2AA8F778-8136-424C-8C77-7AEA0B86436D}"/>
              </a:ext>
            </a:extLst>
          </p:cNvPr>
          <p:cNvSpPr txBox="1"/>
          <p:nvPr/>
        </p:nvSpPr>
        <p:spPr>
          <a:xfrm>
            <a:off x="8633928" y="18680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51">
            <a:extLst>
              <a:ext uri="{FF2B5EF4-FFF2-40B4-BE49-F238E27FC236}">
                <a16:creationId xmlns:a16="http://schemas.microsoft.com/office/drawing/2014/main" id="{B4674027-15CB-40FF-A3F6-A2421D1F19B2}"/>
              </a:ext>
            </a:extLst>
          </p:cNvPr>
          <p:cNvSpPr txBox="1"/>
          <p:nvPr/>
        </p:nvSpPr>
        <p:spPr>
          <a:xfrm>
            <a:off x="8407424" y="4022218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2">
            <a:extLst>
              <a:ext uri="{FF2B5EF4-FFF2-40B4-BE49-F238E27FC236}">
                <a16:creationId xmlns:a16="http://schemas.microsoft.com/office/drawing/2014/main" id="{1987CDC1-FF33-446E-B7BF-0996FEE65AE1}"/>
              </a:ext>
            </a:extLst>
          </p:cNvPr>
          <p:cNvSpPr txBox="1"/>
          <p:nvPr/>
        </p:nvSpPr>
        <p:spPr>
          <a:xfrm>
            <a:off x="8469649" y="6249100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16: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696C430-D63C-4011-BFAE-2F8765721764}"/>
              </a:ext>
            </a:extLst>
          </p:cNvPr>
          <p:cNvSpPr/>
          <p:nvPr/>
        </p:nvSpPr>
        <p:spPr>
          <a:xfrm>
            <a:off x="9066028" y="605141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BEF5B62-90E7-4EBE-86C5-6BB393BDF3E8}"/>
              </a:ext>
            </a:extLst>
          </p:cNvPr>
          <p:cNvSpPr/>
          <p:nvPr/>
        </p:nvSpPr>
        <p:spPr>
          <a:xfrm>
            <a:off x="9066028" y="107412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F999C2B-991D-4C03-B44D-9B27DA474548}"/>
              </a:ext>
            </a:extLst>
          </p:cNvPr>
          <p:cNvSpPr/>
          <p:nvPr/>
        </p:nvSpPr>
        <p:spPr>
          <a:xfrm>
            <a:off x="9066028" y="1516488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ED858B3-075D-4C4E-89B8-7661787DABEE}"/>
              </a:ext>
            </a:extLst>
          </p:cNvPr>
          <p:cNvSpPr/>
          <p:nvPr/>
        </p:nvSpPr>
        <p:spPr>
          <a:xfrm>
            <a:off x="9066028" y="1978284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9F46B75-044A-40F9-9E16-1A3A86778C93}"/>
              </a:ext>
            </a:extLst>
          </p:cNvPr>
          <p:cNvSpPr/>
          <p:nvPr/>
        </p:nvSpPr>
        <p:spPr>
          <a:xfrm>
            <a:off x="9066028" y="2816182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E29EFB0-7A45-4FEE-B29C-39540FFDED7E}"/>
              </a:ext>
            </a:extLst>
          </p:cNvPr>
          <p:cNvSpPr/>
          <p:nvPr/>
        </p:nvSpPr>
        <p:spPr>
          <a:xfrm>
            <a:off x="9066028" y="3285170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F1C87CA-56E1-461D-B66E-709C402350D2}"/>
              </a:ext>
            </a:extLst>
          </p:cNvPr>
          <p:cNvSpPr/>
          <p:nvPr/>
        </p:nvSpPr>
        <p:spPr>
          <a:xfrm>
            <a:off x="9066028" y="372752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D621FAD-841D-4293-A40F-7D5203C392E5}"/>
              </a:ext>
            </a:extLst>
          </p:cNvPr>
          <p:cNvSpPr/>
          <p:nvPr/>
        </p:nvSpPr>
        <p:spPr>
          <a:xfrm>
            <a:off x="9066028" y="4189325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76341E3-C265-43CA-B7F0-FC24BEC718E4}"/>
              </a:ext>
            </a:extLst>
          </p:cNvPr>
          <p:cNvSpPr/>
          <p:nvPr/>
        </p:nvSpPr>
        <p:spPr>
          <a:xfrm>
            <a:off x="9066028" y="4979432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49D9EB1-4781-499B-A49D-8D083C00DAFA}"/>
              </a:ext>
            </a:extLst>
          </p:cNvPr>
          <p:cNvSpPr/>
          <p:nvPr/>
        </p:nvSpPr>
        <p:spPr>
          <a:xfrm>
            <a:off x="9066028" y="5448420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9304EB8-408C-4FE0-8860-B76AD73C86F1}"/>
              </a:ext>
            </a:extLst>
          </p:cNvPr>
          <p:cNvSpPr/>
          <p:nvPr/>
        </p:nvSpPr>
        <p:spPr>
          <a:xfrm>
            <a:off x="9066028" y="589077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5334AF0-EA6A-472E-852D-BAE05E737995}"/>
              </a:ext>
            </a:extLst>
          </p:cNvPr>
          <p:cNvSpPr/>
          <p:nvPr/>
        </p:nvSpPr>
        <p:spPr>
          <a:xfrm>
            <a:off x="9066028" y="6352575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85" name="表格 84">
            <a:extLst>
              <a:ext uri="{FF2B5EF4-FFF2-40B4-BE49-F238E27FC236}">
                <a16:creationId xmlns:a16="http://schemas.microsoft.com/office/drawing/2014/main" id="{28F16781-3619-499E-B56E-F80016F26AA8}"/>
              </a:ext>
            </a:extLst>
          </p:cNvPr>
          <p:cNvGraphicFramePr>
            <a:graphicFrameLocks noGrp="1"/>
          </p:cNvGraphicFramePr>
          <p:nvPr/>
        </p:nvGraphicFramePr>
        <p:xfrm>
          <a:off x="712667" y="1308483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5" name="圖片 86">
            <a:extLst>
              <a:ext uri="{FF2B5EF4-FFF2-40B4-BE49-F238E27FC236}">
                <a16:creationId xmlns:a16="http://schemas.microsoft.com/office/drawing/2014/main" id="{17E34668-DD4B-4390-BBCE-75EFB2A31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26" y="1201806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8" name="文字方塊 4">
            <a:extLst>
              <a:ext uri="{FF2B5EF4-FFF2-40B4-BE49-F238E27FC236}">
                <a16:creationId xmlns:a16="http://schemas.microsoft.com/office/drawing/2014/main" id="{C3DA6FE5-A859-4818-8A20-64C3EC7BA970}"/>
              </a:ext>
            </a:extLst>
          </p:cNvPr>
          <p:cNvSpPr txBox="1"/>
          <p:nvPr/>
        </p:nvSpPr>
        <p:spPr>
          <a:xfrm>
            <a:off x="2705279" y="5703447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0" name="圖片 31">
            <a:extLst>
              <a:ext uri="{FF2B5EF4-FFF2-40B4-BE49-F238E27FC236}">
                <a16:creationId xmlns:a16="http://schemas.microsoft.com/office/drawing/2014/main" id="{21FA20BC-0F0A-485D-858B-1250064D3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503" y="1216281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7" name="直線單箭頭接點 33">
            <a:extLst>
              <a:ext uri="{FF2B5EF4-FFF2-40B4-BE49-F238E27FC236}">
                <a16:creationId xmlns:a16="http://schemas.microsoft.com/office/drawing/2014/main" id="{BEF9C111-2696-4A66-AB24-CCDF2319DA25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334821" y="1420656"/>
            <a:ext cx="3619090" cy="57362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34">
            <a:extLst>
              <a:ext uri="{FF2B5EF4-FFF2-40B4-BE49-F238E27FC236}">
                <a16:creationId xmlns:a16="http://schemas.microsoft.com/office/drawing/2014/main" id="{E6F1DFCA-D1BF-43D5-8836-9E22EAEDB819}"/>
              </a:ext>
            </a:extLst>
          </p:cNvPr>
          <p:cNvCxnSpPr>
            <a:cxnSpLocks/>
          </p:cNvCxnSpPr>
          <p:nvPr/>
        </p:nvCxnSpPr>
        <p:spPr>
          <a:xfrm flipV="1">
            <a:off x="3398520" y="1586091"/>
            <a:ext cx="2500681" cy="208612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8911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aphicFrame>
        <p:nvGraphicFramePr>
          <p:cNvPr id="36" name="內容版面配置區 3">
            <a:extLst>
              <a:ext uri="{FF2B5EF4-FFF2-40B4-BE49-F238E27FC236}">
                <a16:creationId xmlns:a16="http://schemas.microsoft.com/office/drawing/2014/main" id="{AEC58B55-58AD-4E50-8AD6-D3E926CDE3B0}"/>
              </a:ext>
            </a:extLst>
          </p:cNvPr>
          <p:cNvGraphicFramePr>
            <a:graphicFrameLocks/>
          </p:cNvGraphicFramePr>
          <p:nvPr/>
        </p:nvGraphicFramePr>
        <p:xfrm>
          <a:off x="2441807" y="2915995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矩形 36">
            <a:extLst>
              <a:ext uri="{FF2B5EF4-FFF2-40B4-BE49-F238E27FC236}">
                <a16:creationId xmlns:a16="http://schemas.microsoft.com/office/drawing/2014/main" id="{64DDDD81-C4F0-433D-9762-2BC091C823B9}"/>
              </a:ext>
            </a:extLst>
          </p:cNvPr>
          <p:cNvSpPr/>
          <p:nvPr/>
        </p:nvSpPr>
        <p:spPr>
          <a:xfrm>
            <a:off x="2460398" y="2941645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EE8246D-E608-41D9-88DA-AA8E4E21A031}"/>
              </a:ext>
            </a:extLst>
          </p:cNvPr>
          <p:cNvSpPr txBox="1"/>
          <p:nvPr/>
        </p:nvSpPr>
        <p:spPr>
          <a:xfrm>
            <a:off x="8623861" y="509309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A161C6-81D8-42D4-AB19-FB0DD497F0CA}"/>
              </a:ext>
            </a:extLst>
          </p:cNvPr>
          <p:cNvSpPr txBox="1"/>
          <p:nvPr/>
        </p:nvSpPr>
        <p:spPr>
          <a:xfrm>
            <a:off x="8623861" y="97097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E33F65F-2984-4D08-8FD7-225E044660D1}"/>
              </a:ext>
            </a:extLst>
          </p:cNvPr>
          <p:cNvSpPr txBox="1"/>
          <p:nvPr/>
        </p:nvSpPr>
        <p:spPr>
          <a:xfrm>
            <a:off x="8623861" y="1420656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C508E75-2633-4E8A-B732-B2AF3CFA9CA6}"/>
              </a:ext>
            </a:extLst>
          </p:cNvPr>
          <p:cNvSpPr txBox="1"/>
          <p:nvPr/>
        </p:nvSpPr>
        <p:spPr>
          <a:xfrm rot="5400000">
            <a:off x="8486543" y="2270623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A544FCE-8797-496B-8FC7-CB790D250107}"/>
              </a:ext>
            </a:extLst>
          </p:cNvPr>
          <p:cNvSpPr txBox="1"/>
          <p:nvPr/>
        </p:nvSpPr>
        <p:spPr>
          <a:xfrm>
            <a:off x="8639898" y="269956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619195C-990C-44FB-9B55-D46859D7ABF5}"/>
              </a:ext>
            </a:extLst>
          </p:cNvPr>
          <p:cNvSpPr txBox="1"/>
          <p:nvPr/>
        </p:nvSpPr>
        <p:spPr>
          <a:xfrm>
            <a:off x="8639898" y="3161232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8: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115C3A0-08B8-40E7-8342-5AAC598F9AF2}"/>
              </a:ext>
            </a:extLst>
          </p:cNvPr>
          <p:cNvSpPr txBox="1"/>
          <p:nvPr/>
        </p:nvSpPr>
        <p:spPr>
          <a:xfrm>
            <a:off x="8639898" y="36109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9: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6D35D3A-AAE6-4BA4-BD56-C2AA3FB5C47F}"/>
              </a:ext>
            </a:extLst>
          </p:cNvPr>
          <p:cNvSpPr txBox="1"/>
          <p:nvPr/>
        </p:nvSpPr>
        <p:spPr>
          <a:xfrm rot="5400000">
            <a:off x="8625858" y="4448142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9F6DDAB-B4D6-4C67-94B7-0F65FF70FEB1}"/>
              </a:ext>
            </a:extLst>
          </p:cNvPr>
          <p:cNvSpPr txBox="1"/>
          <p:nvPr/>
        </p:nvSpPr>
        <p:spPr>
          <a:xfrm>
            <a:off x="8480427" y="4898337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13: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FCF494B-7761-4924-9CF4-591BBC7FAC50}"/>
              </a:ext>
            </a:extLst>
          </p:cNvPr>
          <p:cNvSpPr txBox="1"/>
          <p:nvPr/>
        </p:nvSpPr>
        <p:spPr>
          <a:xfrm>
            <a:off x="8474844" y="5362529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14: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B7A5117-C06A-42F5-8A29-2205EC56F5E9}"/>
              </a:ext>
            </a:extLst>
          </p:cNvPr>
          <p:cNvSpPr txBox="1"/>
          <p:nvPr/>
        </p:nvSpPr>
        <p:spPr>
          <a:xfrm>
            <a:off x="8474844" y="584021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15: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文字方塊 50">
            <a:extLst>
              <a:ext uri="{FF2B5EF4-FFF2-40B4-BE49-F238E27FC236}">
                <a16:creationId xmlns:a16="http://schemas.microsoft.com/office/drawing/2014/main" id="{2AA8F778-8136-424C-8C77-7AEA0B86436D}"/>
              </a:ext>
            </a:extLst>
          </p:cNvPr>
          <p:cNvSpPr txBox="1"/>
          <p:nvPr/>
        </p:nvSpPr>
        <p:spPr>
          <a:xfrm>
            <a:off x="8633928" y="18680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51">
            <a:extLst>
              <a:ext uri="{FF2B5EF4-FFF2-40B4-BE49-F238E27FC236}">
                <a16:creationId xmlns:a16="http://schemas.microsoft.com/office/drawing/2014/main" id="{B4674027-15CB-40FF-A3F6-A2421D1F19B2}"/>
              </a:ext>
            </a:extLst>
          </p:cNvPr>
          <p:cNvSpPr txBox="1"/>
          <p:nvPr/>
        </p:nvSpPr>
        <p:spPr>
          <a:xfrm>
            <a:off x="8407424" y="4022218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2">
            <a:extLst>
              <a:ext uri="{FF2B5EF4-FFF2-40B4-BE49-F238E27FC236}">
                <a16:creationId xmlns:a16="http://schemas.microsoft.com/office/drawing/2014/main" id="{1987CDC1-FF33-446E-B7BF-0996FEE65AE1}"/>
              </a:ext>
            </a:extLst>
          </p:cNvPr>
          <p:cNvSpPr txBox="1"/>
          <p:nvPr/>
        </p:nvSpPr>
        <p:spPr>
          <a:xfrm>
            <a:off x="8469649" y="6249100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16: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696C430-D63C-4011-BFAE-2F8765721764}"/>
              </a:ext>
            </a:extLst>
          </p:cNvPr>
          <p:cNvSpPr/>
          <p:nvPr/>
        </p:nvSpPr>
        <p:spPr>
          <a:xfrm>
            <a:off x="9066028" y="605141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BEF5B62-90E7-4EBE-86C5-6BB393BDF3E8}"/>
              </a:ext>
            </a:extLst>
          </p:cNvPr>
          <p:cNvSpPr/>
          <p:nvPr/>
        </p:nvSpPr>
        <p:spPr>
          <a:xfrm>
            <a:off x="9066028" y="107412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F999C2B-991D-4C03-B44D-9B27DA474548}"/>
              </a:ext>
            </a:extLst>
          </p:cNvPr>
          <p:cNvSpPr/>
          <p:nvPr/>
        </p:nvSpPr>
        <p:spPr>
          <a:xfrm>
            <a:off x="9066028" y="1516488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ED858B3-075D-4C4E-89B8-7661787DABEE}"/>
              </a:ext>
            </a:extLst>
          </p:cNvPr>
          <p:cNvSpPr/>
          <p:nvPr/>
        </p:nvSpPr>
        <p:spPr>
          <a:xfrm>
            <a:off x="9066028" y="1978284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9F46B75-044A-40F9-9E16-1A3A86778C93}"/>
              </a:ext>
            </a:extLst>
          </p:cNvPr>
          <p:cNvSpPr/>
          <p:nvPr/>
        </p:nvSpPr>
        <p:spPr>
          <a:xfrm>
            <a:off x="9066028" y="2816182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E29EFB0-7A45-4FEE-B29C-39540FFDED7E}"/>
              </a:ext>
            </a:extLst>
          </p:cNvPr>
          <p:cNvSpPr/>
          <p:nvPr/>
        </p:nvSpPr>
        <p:spPr>
          <a:xfrm>
            <a:off x="9066028" y="3285170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F1C87CA-56E1-461D-B66E-709C402350D2}"/>
              </a:ext>
            </a:extLst>
          </p:cNvPr>
          <p:cNvSpPr/>
          <p:nvPr/>
        </p:nvSpPr>
        <p:spPr>
          <a:xfrm>
            <a:off x="9066028" y="372752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D621FAD-841D-4293-A40F-7D5203C392E5}"/>
              </a:ext>
            </a:extLst>
          </p:cNvPr>
          <p:cNvSpPr/>
          <p:nvPr/>
        </p:nvSpPr>
        <p:spPr>
          <a:xfrm>
            <a:off x="9066028" y="4189325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76341E3-C265-43CA-B7F0-FC24BEC718E4}"/>
              </a:ext>
            </a:extLst>
          </p:cNvPr>
          <p:cNvSpPr/>
          <p:nvPr/>
        </p:nvSpPr>
        <p:spPr>
          <a:xfrm>
            <a:off x="9066028" y="4979432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49D9EB1-4781-499B-A49D-8D083C00DAFA}"/>
              </a:ext>
            </a:extLst>
          </p:cNvPr>
          <p:cNvSpPr/>
          <p:nvPr/>
        </p:nvSpPr>
        <p:spPr>
          <a:xfrm>
            <a:off x="9066028" y="5448420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9304EB8-408C-4FE0-8860-B76AD73C86F1}"/>
              </a:ext>
            </a:extLst>
          </p:cNvPr>
          <p:cNvSpPr/>
          <p:nvPr/>
        </p:nvSpPr>
        <p:spPr>
          <a:xfrm>
            <a:off x="9066028" y="589077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5334AF0-EA6A-472E-852D-BAE05E737995}"/>
              </a:ext>
            </a:extLst>
          </p:cNvPr>
          <p:cNvSpPr/>
          <p:nvPr/>
        </p:nvSpPr>
        <p:spPr>
          <a:xfrm>
            <a:off x="9066028" y="6352575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橢圓 108">
            <a:extLst>
              <a:ext uri="{FF2B5EF4-FFF2-40B4-BE49-F238E27FC236}">
                <a16:creationId xmlns:a16="http://schemas.microsoft.com/office/drawing/2014/main" id="{642E5FCD-7BC3-41CE-AB8F-7287BD504B2E}"/>
              </a:ext>
            </a:extLst>
          </p:cNvPr>
          <p:cNvSpPr/>
          <p:nvPr/>
        </p:nvSpPr>
        <p:spPr>
          <a:xfrm>
            <a:off x="10727071" y="1637122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85" name="表格 84">
            <a:extLst>
              <a:ext uri="{FF2B5EF4-FFF2-40B4-BE49-F238E27FC236}">
                <a16:creationId xmlns:a16="http://schemas.microsoft.com/office/drawing/2014/main" id="{28F16781-3619-499E-B56E-F80016F26AA8}"/>
              </a:ext>
            </a:extLst>
          </p:cNvPr>
          <p:cNvGraphicFramePr>
            <a:graphicFrameLocks noGrp="1"/>
          </p:cNvGraphicFramePr>
          <p:nvPr/>
        </p:nvGraphicFramePr>
        <p:xfrm>
          <a:off x="712667" y="1308483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5" name="圖片 86">
            <a:extLst>
              <a:ext uri="{FF2B5EF4-FFF2-40B4-BE49-F238E27FC236}">
                <a16:creationId xmlns:a16="http://schemas.microsoft.com/office/drawing/2014/main" id="{17E34668-DD4B-4390-BBCE-75EFB2A31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26" y="1201806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8" name="文字方塊 4">
            <a:extLst>
              <a:ext uri="{FF2B5EF4-FFF2-40B4-BE49-F238E27FC236}">
                <a16:creationId xmlns:a16="http://schemas.microsoft.com/office/drawing/2014/main" id="{C3DA6FE5-A859-4818-8A20-64C3EC7BA970}"/>
              </a:ext>
            </a:extLst>
          </p:cNvPr>
          <p:cNvSpPr txBox="1"/>
          <p:nvPr/>
        </p:nvSpPr>
        <p:spPr>
          <a:xfrm>
            <a:off x="2705279" y="5703447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0" name="圖片 31">
            <a:extLst>
              <a:ext uri="{FF2B5EF4-FFF2-40B4-BE49-F238E27FC236}">
                <a16:creationId xmlns:a16="http://schemas.microsoft.com/office/drawing/2014/main" id="{21FA20BC-0F0A-485D-858B-1250064D3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503" y="1216281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7" name="直線單箭頭接點 33">
            <a:extLst>
              <a:ext uri="{FF2B5EF4-FFF2-40B4-BE49-F238E27FC236}">
                <a16:creationId xmlns:a16="http://schemas.microsoft.com/office/drawing/2014/main" id="{BEF9C111-2696-4A66-AB24-CCDF2319DA25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334821" y="1420656"/>
            <a:ext cx="3619090" cy="57362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34">
            <a:extLst>
              <a:ext uri="{FF2B5EF4-FFF2-40B4-BE49-F238E27FC236}">
                <a16:creationId xmlns:a16="http://schemas.microsoft.com/office/drawing/2014/main" id="{E6F1DFCA-D1BF-43D5-8836-9E22EAEDB819}"/>
              </a:ext>
            </a:extLst>
          </p:cNvPr>
          <p:cNvCxnSpPr>
            <a:cxnSpLocks/>
          </p:cNvCxnSpPr>
          <p:nvPr/>
        </p:nvCxnSpPr>
        <p:spPr>
          <a:xfrm flipV="1">
            <a:off x="3398520" y="1586091"/>
            <a:ext cx="2500681" cy="208612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525865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aphicFrame>
        <p:nvGraphicFramePr>
          <p:cNvPr id="36" name="內容版面配置區 3">
            <a:extLst>
              <a:ext uri="{FF2B5EF4-FFF2-40B4-BE49-F238E27FC236}">
                <a16:creationId xmlns:a16="http://schemas.microsoft.com/office/drawing/2014/main" id="{AEC58B55-58AD-4E50-8AD6-D3E926CDE3B0}"/>
              </a:ext>
            </a:extLst>
          </p:cNvPr>
          <p:cNvGraphicFramePr>
            <a:graphicFrameLocks/>
          </p:cNvGraphicFramePr>
          <p:nvPr/>
        </p:nvGraphicFramePr>
        <p:xfrm>
          <a:off x="2441807" y="2915995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矩形 36">
            <a:extLst>
              <a:ext uri="{FF2B5EF4-FFF2-40B4-BE49-F238E27FC236}">
                <a16:creationId xmlns:a16="http://schemas.microsoft.com/office/drawing/2014/main" id="{64DDDD81-C4F0-433D-9762-2BC091C823B9}"/>
              </a:ext>
            </a:extLst>
          </p:cNvPr>
          <p:cNvSpPr/>
          <p:nvPr/>
        </p:nvSpPr>
        <p:spPr>
          <a:xfrm>
            <a:off x="2460398" y="2941645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EE8246D-E608-41D9-88DA-AA8E4E21A031}"/>
              </a:ext>
            </a:extLst>
          </p:cNvPr>
          <p:cNvSpPr txBox="1"/>
          <p:nvPr/>
        </p:nvSpPr>
        <p:spPr>
          <a:xfrm>
            <a:off x="8623861" y="509309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A161C6-81D8-42D4-AB19-FB0DD497F0CA}"/>
              </a:ext>
            </a:extLst>
          </p:cNvPr>
          <p:cNvSpPr txBox="1"/>
          <p:nvPr/>
        </p:nvSpPr>
        <p:spPr>
          <a:xfrm>
            <a:off x="8623861" y="97097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E33F65F-2984-4D08-8FD7-225E044660D1}"/>
              </a:ext>
            </a:extLst>
          </p:cNvPr>
          <p:cNvSpPr txBox="1"/>
          <p:nvPr/>
        </p:nvSpPr>
        <p:spPr>
          <a:xfrm>
            <a:off x="8623861" y="1420656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C508E75-2633-4E8A-B732-B2AF3CFA9CA6}"/>
              </a:ext>
            </a:extLst>
          </p:cNvPr>
          <p:cNvSpPr txBox="1"/>
          <p:nvPr/>
        </p:nvSpPr>
        <p:spPr>
          <a:xfrm rot="5400000">
            <a:off x="8486543" y="2270623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A544FCE-8797-496B-8FC7-CB790D250107}"/>
              </a:ext>
            </a:extLst>
          </p:cNvPr>
          <p:cNvSpPr txBox="1"/>
          <p:nvPr/>
        </p:nvSpPr>
        <p:spPr>
          <a:xfrm>
            <a:off x="8639898" y="269956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619195C-990C-44FB-9B55-D46859D7ABF5}"/>
              </a:ext>
            </a:extLst>
          </p:cNvPr>
          <p:cNvSpPr txBox="1"/>
          <p:nvPr/>
        </p:nvSpPr>
        <p:spPr>
          <a:xfrm>
            <a:off x="8639898" y="3161232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8: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115C3A0-08B8-40E7-8342-5AAC598F9AF2}"/>
              </a:ext>
            </a:extLst>
          </p:cNvPr>
          <p:cNvSpPr txBox="1"/>
          <p:nvPr/>
        </p:nvSpPr>
        <p:spPr>
          <a:xfrm>
            <a:off x="8639898" y="36109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9: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6D35D3A-AAE6-4BA4-BD56-C2AA3FB5C47F}"/>
              </a:ext>
            </a:extLst>
          </p:cNvPr>
          <p:cNvSpPr txBox="1"/>
          <p:nvPr/>
        </p:nvSpPr>
        <p:spPr>
          <a:xfrm rot="5400000">
            <a:off x="8625858" y="4448142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9F6DDAB-B4D6-4C67-94B7-0F65FF70FEB1}"/>
              </a:ext>
            </a:extLst>
          </p:cNvPr>
          <p:cNvSpPr txBox="1"/>
          <p:nvPr/>
        </p:nvSpPr>
        <p:spPr>
          <a:xfrm>
            <a:off x="8480427" y="4898337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13: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FCF494B-7761-4924-9CF4-591BBC7FAC50}"/>
              </a:ext>
            </a:extLst>
          </p:cNvPr>
          <p:cNvSpPr txBox="1"/>
          <p:nvPr/>
        </p:nvSpPr>
        <p:spPr>
          <a:xfrm>
            <a:off x="8474844" y="5362529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14: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B7A5117-C06A-42F5-8A29-2205EC56F5E9}"/>
              </a:ext>
            </a:extLst>
          </p:cNvPr>
          <p:cNvSpPr txBox="1"/>
          <p:nvPr/>
        </p:nvSpPr>
        <p:spPr>
          <a:xfrm>
            <a:off x="8474844" y="584021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15: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文字方塊 50">
            <a:extLst>
              <a:ext uri="{FF2B5EF4-FFF2-40B4-BE49-F238E27FC236}">
                <a16:creationId xmlns:a16="http://schemas.microsoft.com/office/drawing/2014/main" id="{2AA8F778-8136-424C-8C77-7AEA0B86436D}"/>
              </a:ext>
            </a:extLst>
          </p:cNvPr>
          <p:cNvSpPr txBox="1"/>
          <p:nvPr/>
        </p:nvSpPr>
        <p:spPr>
          <a:xfrm>
            <a:off x="8633928" y="18680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51">
            <a:extLst>
              <a:ext uri="{FF2B5EF4-FFF2-40B4-BE49-F238E27FC236}">
                <a16:creationId xmlns:a16="http://schemas.microsoft.com/office/drawing/2014/main" id="{B4674027-15CB-40FF-A3F6-A2421D1F19B2}"/>
              </a:ext>
            </a:extLst>
          </p:cNvPr>
          <p:cNvSpPr txBox="1"/>
          <p:nvPr/>
        </p:nvSpPr>
        <p:spPr>
          <a:xfrm>
            <a:off x="8407424" y="4022218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2">
            <a:extLst>
              <a:ext uri="{FF2B5EF4-FFF2-40B4-BE49-F238E27FC236}">
                <a16:creationId xmlns:a16="http://schemas.microsoft.com/office/drawing/2014/main" id="{1987CDC1-FF33-446E-B7BF-0996FEE65AE1}"/>
              </a:ext>
            </a:extLst>
          </p:cNvPr>
          <p:cNvSpPr txBox="1"/>
          <p:nvPr/>
        </p:nvSpPr>
        <p:spPr>
          <a:xfrm>
            <a:off x="8469649" y="6249100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16: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696C430-D63C-4011-BFAE-2F8765721764}"/>
              </a:ext>
            </a:extLst>
          </p:cNvPr>
          <p:cNvSpPr/>
          <p:nvPr/>
        </p:nvSpPr>
        <p:spPr>
          <a:xfrm>
            <a:off x="9066028" y="605141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BEF5B62-90E7-4EBE-86C5-6BB393BDF3E8}"/>
              </a:ext>
            </a:extLst>
          </p:cNvPr>
          <p:cNvSpPr/>
          <p:nvPr/>
        </p:nvSpPr>
        <p:spPr>
          <a:xfrm>
            <a:off x="9066028" y="107412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F999C2B-991D-4C03-B44D-9B27DA474548}"/>
              </a:ext>
            </a:extLst>
          </p:cNvPr>
          <p:cNvSpPr/>
          <p:nvPr/>
        </p:nvSpPr>
        <p:spPr>
          <a:xfrm>
            <a:off x="9066028" y="1516488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ED858B3-075D-4C4E-89B8-7661787DABEE}"/>
              </a:ext>
            </a:extLst>
          </p:cNvPr>
          <p:cNvSpPr/>
          <p:nvPr/>
        </p:nvSpPr>
        <p:spPr>
          <a:xfrm>
            <a:off x="9066028" y="1978284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9F46B75-044A-40F9-9E16-1A3A86778C93}"/>
              </a:ext>
            </a:extLst>
          </p:cNvPr>
          <p:cNvSpPr/>
          <p:nvPr/>
        </p:nvSpPr>
        <p:spPr>
          <a:xfrm>
            <a:off x="9066028" y="2816182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E29EFB0-7A45-4FEE-B29C-39540FFDED7E}"/>
              </a:ext>
            </a:extLst>
          </p:cNvPr>
          <p:cNvSpPr/>
          <p:nvPr/>
        </p:nvSpPr>
        <p:spPr>
          <a:xfrm>
            <a:off x="9066028" y="3285170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F1C87CA-56E1-461D-B66E-709C402350D2}"/>
              </a:ext>
            </a:extLst>
          </p:cNvPr>
          <p:cNvSpPr/>
          <p:nvPr/>
        </p:nvSpPr>
        <p:spPr>
          <a:xfrm>
            <a:off x="9066028" y="372752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D621FAD-841D-4293-A40F-7D5203C392E5}"/>
              </a:ext>
            </a:extLst>
          </p:cNvPr>
          <p:cNvSpPr/>
          <p:nvPr/>
        </p:nvSpPr>
        <p:spPr>
          <a:xfrm>
            <a:off x="9066028" y="4189325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76341E3-C265-43CA-B7F0-FC24BEC718E4}"/>
              </a:ext>
            </a:extLst>
          </p:cNvPr>
          <p:cNvSpPr/>
          <p:nvPr/>
        </p:nvSpPr>
        <p:spPr>
          <a:xfrm>
            <a:off x="9066028" y="4979432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49D9EB1-4781-499B-A49D-8D083C00DAFA}"/>
              </a:ext>
            </a:extLst>
          </p:cNvPr>
          <p:cNvSpPr/>
          <p:nvPr/>
        </p:nvSpPr>
        <p:spPr>
          <a:xfrm>
            <a:off x="9066028" y="5448420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9304EB8-408C-4FE0-8860-B76AD73C86F1}"/>
              </a:ext>
            </a:extLst>
          </p:cNvPr>
          <p:cNvSpPr/>
          <p:nvPr/>
        </p:nvSpPr>
        <p:spPr>
          <a:xfrm>
            <a:off x="9066028" y="589077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5334AF0-EA6A-472E-852D-BAE05E737995}"/>
              </a:ext>
            </a:extLst>
          </p:cNvPr>
          <p:cNvSpPr/>
          <p:nvPr/>
        </p:nvSpPr>
        <p:spPr>
          <a:xfrm>
            <a:off x="9066028" y="6352575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5" name="直線單箭頭接點 67">
            <a:extLst>
              <a:ext uri="{FF2B5EF4-FFF2-40B4-BE49-F238E27FC236}">
                <a16:creationId xmlns:a16="http://schemas.microsoft.com/office/drawing/2014/main" id="{97A8958A-C026-4E6A-9595-548DFCFE5780}"/>
              </a:ext>
            </a:extLst>
          </p:cNvPr>
          <p:cNvCxnSpPr>
            <a:stCxn id="52" idx="3"/>
          </p:cNvCxnSpPr>
          <p:nvPr/>
        </p:nvCxnSpPr>
        <p:spPr>
          <a:xfrm>
            <a:off x="9336028" y="740141"/>
            <a:ext cx="1421404" cy="1277311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線單箭頭接點 68">
            <a:extLst>
              <a:ext uri="{FF2B5EF4-FFF2-40B4-BE49-F238E27FC236}">
                <a16:creationId xmlns:a16="http://schemas.microsoft.com/office/drawing/2014/main" id="{C65A77E8-4346-4ACC-88C9-D5785814F44E}"/>
              </a:ext>
            </a:extLst>
          </p:cNvPr>
          <p:cNvCxnSpPr>
            <a:stCxn id="53" idx="3"/>
          </p:cNvCxnSpPr>
          <p:nvPr/>
        </p:nvCxnSpPr>
        <p:spPr>
          <a:xfrm>
            <a:off x="9336028" y="1209129"/>
            <a:ext cx="1421404" cy="80832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70">
            <a:extLst>
              <a:ext uri="{FF2B5EF4-FFF2-40B4-BE49-F238E27FC236}">
                <a16:creationId xmlns:a16="http://schemas.microsoft.com/office/drawing/2014/main" id="{8EF727D1-EA48-45E2-8B1A-D229CFA75D9D}"/>
              </a:ext>
            </a:extLst>
          </p:cNvPr>
          <p:cNvCxnSpPr>
            <a:stCxn id="54" idx="3"/>
          </p:cNvCxnSpPr>
          <p:nvPr/>
        </p:nvCxnSpPr>
        <p:spPr>
          <a:xfrm>
            <a:off x="9336028" y="1651488"/>
            <a:ext cx="1421404" cy="36596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78">
            <a:extLst>
              <a:ext uri="{FF2B5EF4-FFF2-40B4-BE49-F238E27FC236}">
                <a16:creationId xmlns:a16="http://schemas.microsoft.com/office/drawing/2014/main" id="{E8B02FD6-454E-404D-83FD-8E3D7944E391}"/>
              </a:ext>
            </a:extLst>
          </p:cNvPr>
          <p:cNvCxnSpPr/>
          <p:nvPr/>
        </p:nvCxnSpPr>
        <p:spPr>
          <a:xfrm flipV="1">
            <a:off x="9355918" y="2056824"/>
            <a:ext cx="1351279" cy="894439"/>
          </a:xfrm>
          <a:prstGeom prst="straightConnector1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79">
            <a:extLst>
              <a:ext uri="{FF2B5EF4-FFF2-40B4-BE49-F238E27FC236}">
                <a16:creationId xmlns:a16="http://schemas.microsoft.com/office/drawing/2014/main" id="{8BC74FF1-42FF-4B18-920E-4D6237097ABD}"/>
              </a:ext>
            </a:extLst>
          </p:cNvPr>
          <p:cNvCxnSpPr>
            <a:endCxn id="74" idx="2"/>
          </p:cNvCxnSpPr>
          <p:nvPr/>
        </p:nvCxnSpPr>
        <p:spPr>
          <a:xfrm flipV="1">
            <a:off x="9355917" y="1997122"/>
            <a:ext cx="1371154" cy="1415807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直線單箭頭接點 80">
            <a:extLst>
              <a:ext uri="{FF2B5EF4-FFF2-40B4-BE49-F238E27FC236}">
                <a16:creationId xmlns:a16="http://schemas.microsoft.com/office/drawing/2014/main" id="{95A0FD9A-964E-406E-883B-D92449857F28}"/>
              </a:ext>
            </a:extLst>
          </p:cNvPr>
          <p:cNvCxnSpPr>
            <a:endCxn id="74" idx="2"/>
          </p:cNvCxnSpPr>
          <p:nvPr/>
        </p:nvCxnSpPr>
        <p:spPr>
          <a:xfrm flipV="1">
            <a:off x="9355917" y="1997122"/>
            <a:ext cx="1371154" cy="1863113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直線單箭頭接點 81">
            <a:extLst>
              <a:ext uri="{FF2B5EF4-FFF2-40B4-BE49-F238E27FC236}">
                <a16:creationId xmlns:a16="http://schemas.microsoft.com/office/drawing/2014/main" id="{9828F29D-BEFE-4D54-9181-6C4754DE056E}"/>
              </a:ext>
            </a:extLst>
          </p:cNvPr>
          <p:cNvCxnSpPr>
            <a:stCxn id="61" idx="3"/>
          </p:cNvCxnSpPr>
          <p:nvPr/>
        </p:nvCxnSpPr>
        <p:spPr>
          <a:xfrm flipV="1">
            <a:off x="9336028" y="2104555"/>
            <a:ext cx="1351280" cy="3009877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直線單箭頭接點 82">
            <a:extLst>
              <a:ext uri="{FF2B5EF4-FFF2-40B4-BE49-F238E27FC236}">
                <a16:creationId xmlns:a16="http://schemas.microsoft.com/office/drawing/2014/main" id="{36C2104C-A80F-401E-9F67-F3C9A4CEBB1C}"/>
              </a:ext>
            </a:extLst>
          </p:cNvPr>
          <p:cNvCxnSpPr>
            <a:endCxn id="74" idx="2"/>
          </p:cNvCxnSpPr>
          <p:nvPr/>
        </p:nvCxnSpPr>
        <p:spPr>
          <a:xfrm flipV="1">
            <a:off x="9336027" y="1997122"/>
            <a:ext cx="1391044" cy="356512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直線單箭頭接點 83">
            <a:extLst>
              <a:ext uri="{FF2B5EF4-FFF2-40B4-BE49-F238E27FC236}">
                <a16:creationId xmlns:a16="http://schemas.microsoft.com/office/drawing/2014/main" id="{A7DE7A0B-A831-44C1-8BAB-C9FF7B77C7DE}"/>
              </a:ext>
            </a:extLst>
          </p:cNvPr>
          <p:cNvCxnSpPr>
            <a:endCxn id="74" idx="2"/>
          </p:cNvCxnSpPr>
          <p:nvPr/>
        </p:nvCxnSpPr>
        <p:spPr>
          <a:xfrm flipV="1">
            <a:off x="9336027" y="1997122"/>
            <a:ext cx="1391044" cy="4012428"/>
          </a:xfrm>
          <a:prstGeom prst="straightConnector1">
            <a:avLst/>
          </a:prstGeom>
          <a:noFill/>
          <a:ln w="38100" cap="flat" cmpd="sng" algn="ctr">
            <a:solidFill>
              <a:srgbClr val="00206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橢圓 108">
            <a:extLst>
              <a:ext uri="{FF2B5EF4-FFF2-40B4-BE49-F238E27FC236}">
                <a16:creationId xmlns:a16="http://schemas.microsoft.com/office/drawing/2014/main" id="{642E5FCD-7BC3-41CE-AB8F-7287BD504B2E}"/>
              </a:ext>
            </a:extLst>
          </p:cNvPr>
          <p:cNvSpPr/>
          <p:nvPr/>
        </p:nvSpPr>
        <p:spPr>
          <a:xfrm>
            <a:off x="10727071" y="1637122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85" name="表格 84">
            <a:extLst>
              <a:ext uri="{FF2B5EF4-FFF2-40B4-BE49-F238E27FC236}">
                <a16:creationId xmlns:a16="http://schemas.microsoft.com/office/drawing/2014/main" id="{28F16781-3619-499E-B56E-F80016F26AA8}"/>
              </a:ext>
            </a:extLst>
          </p:cNvPr>
          <p:cNvGraphicFramePr>
            <a:graphicFrameLocks noGrp="1"/>
          </p:cNvGraphicFramePr>
          <p:nvPr/>
        </p:nvGraphicFramePr>
        <p:xfrm>
          <a:off x="712667" y="1308483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6" name="橢圓 116">
            <a:extLst>
              <a:ext uri="{FF2B5EF4-FFF2-40B4-BE49-F238E27FC236}">
                <a16:creationId xmlns:a16="http://schemas.microsoft.com/office/drawing/2014/main" id="{693048E2-C6E1-4871-94A2-B3742E8DB9D6}"/>
              </a:ext>
            </a:extLst>
          </p:cNvPr>
          <p:cNvSpPr/>
          <p:nvPr/>
        </p:nvSpPr>
        <p:spPr>
          <a:xfrm>
            <a:off x="759161" y="1317233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橢圓 117">
            <a:extLst>
              <a:ext uri="{FF2B5EF4-FFF2-40B4-BE49-F238E27FC236}">
                <a16:creationId xmlns:a16="http://schemas.microsoft.com/office/drawing/2014/main" id="{4E67B29B-AA78-4288-9C96-B5F39CB17F44}"/>
              </a:ext>
            </a:extLst>
          </p:cNvPr>
          <p:cNvSpPr/>
          <p:nvPr/>
        </p:nvSpPr>
        <p:spPr>
          <a:xfrm>
            <a:off x="1311353" y="1289005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橢圓 118">
            <a:extLst>
              <a:ext uri="{FF2B5EF4-FFF2-40B4-BE49-F238E27FC236}">
                <a16:creationId xmlns:a16="http://schemas.microsoft.com/office/drawing/2014/main" id="{DAE034E0-2842-48FE-9850-376EEE534DC0}"/>
              </a:ext>
            </a:extLst>
          </p:cNvPr>
          <p:cNvSpPr/>
          <p:nvPr/>
        </p:nvSpPr>
        <p:spPr>
          <a:xfrm>
            <a:off x="1822542" y="1301735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橢圓 119">
            <a:extLst>
              <a:ext uri="{FF2B5EF4-FFF2-40B4-BE49-F238E27FC236}">
                <a16:creationId xmlns:a16="http://schemas.microsoft.com/office/drawing/2014/main" id="{EE4B229D-E821-42C6-88EF-26E222261897}"/>
              </a:ext>
            </a:extLst>
          </p:cNvPr>
          <p:cNvSpPr/>
          <p:nvPr/>
        </p:nvSpPr>
        <p:spPr>
          <a:xfrm>
            <a:off x="759161" y="1775497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橢圓 120">
            <a:extLst>
              <a:ext uri="{FF2B5EF4-FFF2-40B4-BE49-F238E27FC236}">
                <a16:creationId xmlns:a16="http://schemas.microsoft.com/office/drawing/2014/main" id="{11EE3BDE-4C38-4850-AF9C-AF5C48177FDF}"/>
              </a:ext>
            </a:extLst>
          </p:cNvPr>
          <p:cNvSpPr/>
          <p:nvPr/>
        </p:nvSpPr>
        <p:spPr>
          <a:xfrm>
            <a:off x="1311353" y="1747269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1" name="橢圓 121">
            <a:extLst>
              <a:ext uri="{FF2B5EF4-FFF2-40B4-BE49-F238E27FC236}">
                <a16:creationId xmlns:a16="http://schemas.microsoft.com/office/drawing/2014/main" id="{07B7B30C-5C7B-48C9-A6DD-4A0B53A31490}"/>
              </a:ext>
            </a:extLst>
          </p:cNvPr>
          <p:cNvSpPr/>
          <p:nvPr/>
        </p:nvSpPr>
        <p:spPr>
          <a:xfrm>
            <a:off x="1822542" y="1759999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" name="橢圓 122">
            <a:extLst>
              <a:ext uri="{FF2B5EF4-FFF2-40B4-BE49-F238E27FC236}">
                <a16:creationId xmlns:a16="http://schemas.microsoft.com/office/drawing/2014/main" id="{C992FA9D-61E3-4956-A4F2-0D5C4C9B7736}"/>
              </a:ext>
            </a:extLst>
          </p:cNvPr>
          <p:cNvSpPr/>
          <p:nvPr/>
        </p:nvSpPr>
        <p:spPr>
          <a:xfrm>
            <a:off x="771784" y="2231579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橢圓 123">
            <a:extLst>
              <a:ext uri="{FF2B5EF4-FFF2-40B4-BE49-F238E27FC236}">
                <a16:creationId xmlns:a16="http://schemas.microsoft.com/office/drawing/2014/main" id="{F5815E6F-A58D-4B39-A511-3DED186471D6}"/>
              </a:ext>
            </a:extLst>
          </p:cNvPr>
          <p:cNvSpPr/>
          <p:nvPr/>
        </p:nvSpPr>
        <p:spPr>
          <a:xfrm>
            <a:off x="1323976" y="2203351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橢圓 124">
            <a:extLst>
              <a:ext uri="{FF2B5EF4-FFF2-40B4-BE49-F238E27FC236}">
                <a16:creationId xmlns:a16="http://schemas.microsoft.com/office/drawing/2014/main" id="{997FFE6A-A706-45C0-9480-CFB1DDE0C8A7}"/>
              </a:ext>
            </a:extLst>
          </p:cNvPr>
          <p:cNvSpPr/>
          <p:nvPr/>
        </p:nvSpPr>
        <p:spPr>
          <a:xfrm>
            <a:off x="1835165" y="2216081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5" name="圖片 86">
            <a:extLst>
              <a:ext uri="{FF2B5EF4-FFF2-40B4-BE49-F238E27FC236}">
                <a16:creationId xmlns:a16="http://schemas.microsoft.com/office/drawing/2014/main" id="{17E34668-DD4B-4390-BBCE-75EFB2A31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26" y="1201806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8" name="文字方塊 4">
            <a:extLst>
              <a:ext uri="{FF2B5EF4-FFF2-40B4-BE49-F238E27FC236}">
                <a16:creationId xmlns:a16="http://schemas.microsoft.com/office/drawing/2014/main" id="{C3DA6FE5-A859-4818-8A20-64C3EC7BA970}"/>
              </a:ext>
            </a:extLst>
          </p:cNvPr>
          <p:cNvSpPr txBox="1"/>
          <p:nvPr/>
        </p:nvSpPr>
        <p:spPr>
          <a:xfrm>
            <a:off x="2705279" y="5703447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375139-AE4D-4008-91C9-2D6BBC136F91}"/>
              </a:ext>
            </a:extLst>
          </p:cNvPr>
          <p:cNvSpPr/>
          <p:nvPr/>
        </p:nvSpPr>
        <p:spPr>
          <a:xfrm>
            <a:off x="5595679" y="4681181"/>
            <a:ext cx="2854387" cy="523220"/>
          </a:xfrm>
          <a:prstGeom prst="rect">
            <a:avLst/>
          </a:prstGeom>
          <a:solidFill>
            <a:srgbClr val="DDE6FD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参数量减少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0" name="圖片 31">
            <a:extLst>
              <a:ext uri="{FF2B5EF4-FFF2-40B4-BE49-F238E27FC236}">
                <a16:creationId xmlns:a16="http://schemas.microsoft.com/office/drawing/2014/main" id="{21FA20BC-0F0A-485D-858B-1250064D3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503" y="1216281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7" name="直線單箭頭接點 33">
            <a:extLst>
              <a:ext uri="{FF2B5EF4-FFF2-40B4-BE49-F238E27FC236}">
                <a16:creationId xmlns:a16="http://schemas.microsoft.com/office/drawing/2014/main" id="{BEF9C111-2696-4A66-AB24-CCDF2319DA25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334821" y="1420656"/>
            <a:ext cx="3619090" cy="57362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34">
            <a:extLst>
              <a:ext uri="{FF2B5EF4-FFF2-40B4-BE49-F238E27FC236}">
                <a16:creationId xmlns:a16="http://schemas.microsoft.com/office/drawing/2014/main" id="{E6F1DFCA-D1BF-43D5-8836-9E22EAEDB819}"/>
              </a:ext>
            </a:extLst>
          </p:cNvPr>
          <p:cNvCxnSpPr>
            <a:cxnSpLocks/>
          </p:cNvCxnSpPr>
          <p:nvPr/>
        </p:nvCxnSpPr>
        <p:spPr>
          <a:xfrm flipV="1">
            <a:off x="3398520" y="1586091"/>
            <a:ext cx="2500681" cy="208612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F50084D3-019F-4CCC-938F-C4CD4873C16D}"/>
              </a:ext>
            </a:extLst>
          </p:cNvPr>
          <p:cNvSpPr/>
          <p:nvPr/>
        </p:nvSpPr>
        <p:spPr>
          <a:xfrm>
            <a:off x="5595679" y="3647569"/>
            <a:ext cx="2873970" cy="954107"/>
          </a:xfrm>
          <a:prstGeom prst="rect">
            <a:avLst/>
          </a:prstGeom>
          <a:solidFill>
            <a:srgbClr val="FFD8D8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仅仅需要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个参数，而不是全连接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2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graphicFrame>
        <p:nvGraphicFramePr>
          <p:cNvPr id="36" name="內容版面配置區 3">
            <a:extLst>
              <a:ext uri="{FF2B5EF4-FFF2-40B4-BE49-F238E27FC236}">
                <a16:creationId xmlns:a16="http://schemas.microsoft.com/office/drawing/2014/main" id="{AEC58B55-58AD-4E50-8AD6-D3E926CDE3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0673402"/>
              </p:ext>
            </p:extLst>
          </p:nvPr>
        </p:nvGraphicFramePr>
        <p:xfrm>
          <a:off x="2441807" y="2915995"/>
          <a:ext cx="2873970" cy="2743200"/>
        </p:xfrm>
        <a:graphic>
          <a:graphicData uri="http://schemas.openxmlformats.org/drawingml/2006/table">
            <a:tbl>
              <a:tblPr firstRow="1" bandRow="1"/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矩形 36">
            <a:extLst>
              <a:ext uri="{FF2B5EF4-FFF2-40B4-BE49-F238E27FC236}">
                <a16:creationId xmlns:a16="http://schemas.microsoft.com/office/drawing/2014/main" id="{64DDDD81-C4F0-433D-9762-2BC091C823B9}"/>
              </a:ext>
            </a:extLst>
          </p:cNvPr>
          <p:cNvSpPr/>
          <p:nvPr/>
        </p:nvSpPr>
        <p:spPr>
          <a:xfrm>
            <a:off x="2917935" y="2915000"/>
            <a:ext cx="1417126" cy="1382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EE8246D-E608-41D9-88DA-AA8E4E21A031}"/>
              </a:ext>
            </a:extLst>
          </p:cNvPr>
          <p:cNvSpPr txBox="1"/>
          <p:nvPr/>
        </p:nvSpPr>
        <p:spPr>
          <a:xfrm>
            <a:off x="8623861" y="509309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A161C6-81D8-42D4-AB19-FB0DD497F0CA}"/>
              </a:ext>
            </a:extLst>
          </p:cNvPr>
          <p:cNvSpPr txBox="1"/>
          <p:nvPr/>
        </p:nvSpPr>
        <p:spPr>
          <a:xfrm>
            <a:off x="8623861" y="97097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E33F65F-2984-4D08-8FD7-225E044660D1}"/>
              </a:ext>
            </a:extLst>
          </p:cNvPr>
          <p:cNvSpPr txBox="1"/>
          <p:nvPr/>
        </p:nvSpPr>
        <p:spPr>
          <a:xfrm>
            <a:off x="8623861" y="1420656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C508E75-2633-4E8A-B732-B2AF3CFA9CA6}"/>
              </a:ext>
            </a:extLst>
          </p:cNvPr>
          <p:cNvSpPr txBox="1"/>
          <p:nvPr/>
        </p:nvSpPr>
        <p:spPr>
          <a:xfrm rot="5400000">
            <a:off x="8486543" y="2270623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A544FCE-8797-496B-8FC7-CB790D250107}"/>
              </a:ext>
            </a:extLst>
          </p:cNvPr>
          <p:cNvSpPr txBox="1"/>
          <p:nvPr/>
        </p:nvSpPr>
        <p:spPr>
          <a:xfrm>
            <a:off x="8639898" y="269956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619195C-990C-44FB-9B55-D46859D7ABF5}"/>
              </a:ext>
            </a:extLst>
          </p:cNvPr>
          <p:cNvSpPr txBox="1"/>
          <p:nvPr/>
        </p:nvSpPr>
        <p:spPr>
          <a:xfrm>
            <a:off x="8639898" y="3161232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8: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115C3A0-08B8-40E7-8342-5AAC598F9AF2}"/>
              </a:ext>
            </a:extLst>
          </p:cNvPr>
          <p:cNvSpPr txBox="1"/>
          <p:nvPr/>
        </p:nvSpPr>
        <p:spPr>
          <a:xfrm>
            <a:off x="8639898" y="36109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9: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6D35D3A-AAE6-4BA4-BD56-C2AA3FB5C47F}"/>
              </a:ext>
            </a:extLst>
          </p:cNvPr>
          <p:cNvSpPr txBox="1"/>
          <p:nvPr/>
        </p:nvSpPr>
        <p:spPr>
          <a:xfrm rot="5400000">
            <a:off x="8625858" y="4448142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9F6DDAB-B4D6-4C67-94B7-0F65FF70FEB1}"/>
              </a:ext>
            </a:extLst>
          </p:cNvPr>
          <p:cNvSpPr txBox="1"/>
          <p:nvPr/>
        </p:nvSpPr>
        <p:spPr>
          <a:xfrm>
            <a:off x="8480427" y="4898337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13: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FCF494B-7761-4924-9CF4-591BBC7FAC50}"/>
              </a:ext>
            </a:extLst>
          </p:cNvPr>
          <p:cNvSpPr txBox="1"/>
          <p:nvPr/>
        </p:nvSpPr>
        <p:spPr>
          <a:xfrm>
            <a:off x="8474844" y="5362529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14: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B7A5117-C06A-42F5-8A29-2205EC56F5E9}"/>
              </a:ext>
            </a:extLst>
          </p:cNvPr>
          <p:cNvSpPr txBox="1"/>
          <p:nvPr/>
        </p:nvSpPr>
        <p:spPr>
          <a:xfrm>
            <a:off x="8474844" y="584021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15: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文字方塊 50">
            <a:extLst>
              <a:ext uri="{FF2B5EF4-FFF2-40B4-BE49-F238E27FC236}">
                <a16:creationId xmlns:a16="http://schemas.microsoft.com/office/drawing/2014/main" id="{2AA8F778-8136-424C-8C77-7AEA0B86436D}"/>
              </a:ext>
            </a:extLst>
          </p:cNvPr>
          <p:cNvSpPr txBox="1"/>
          <p:nvPr/>
        </p:nvSpPr>
        <p:spPr>
          <a:xfrm>
            <a:off x="8633928" y="18680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51">
            <a:extLst>
              <a:ext uri="{FF2B5EF4-FFF2-40B4-BE49-F238E27FC236}">
                <a16:creationId xmlns:a16="http://schemas.microsoft.com/office/drawing/2014/main" id="{B4674027-15CB-40FF-A3F6-A2421D1F19B2}"/>
              </a:ext>
            </a:extLst>
          </p:cNvPr>
          <p:cNvSpPr txBox="1"/>
          <p:nvPr/>
        </p:nvSpPr>
        <p:spPr>
          <a:xfrm>
            <a:off x="8407424" y="4022218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2">
            <a:extLst>
              <a:ext uri="{FF2B5EF4-FFF2-40B4-BE49-F238E27FC236}">
                <a16:creationId xmlns:a16="http://schemas.microsoft.com/office/drawing/2014/main" id="{1987CDC1-FF33-446E-B7BF-0996FEE65AE1}"/>
              </a:ext>
            </a:extLst>
          </p:cNvPr>
          <p:cNvSpPr txBox="1"/>
          <p:nvPr/>
        </p:nvSpPr>
        <p:spPr>
          <a:xfrm>
            <a:off x="8469649" y="6249100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16: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696C430-D63C-4011-BFAE-2F8765721764}"/>
              </a:ext>
            </a:extLst>
          </p:cNvPr>
          <p:cNvSpPr/>
          <p:nvPr/>
        </p:nvSpPr>
        <p:spPr>
          <a:xfrm>
            <a:off x="9066028" y="605141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BEF5B62-90E7-4EBE-86C5-6BB393BDF3E8}"/>
              </a:ext>
            </a:extLst>
          </p:cNvPr>
          <p:cNvSpPr/>
          <p:nvPr/>
        </p:nvSpPr>
        <p:spPr>
          <a:xfrm>
            <a:off x="9066028" y="107412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F999C2B-991D-4C03-B44D-9B27DA474548}"/>
              </a:ext>
            </a:extLst>
          </p:cNvPr>
          <p:cNvSpPr/>
          <p:nvPr/>
        </p:nvSpPr>
        <p:spPr>
          <a:xfrm>
            <a:off x="9066028" y="1516488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ED858B3-075D-4C4E-89B8-7661787DABEE}"/>
              </a:ext>
            </a:extLst>
          </p:cNvPr>
          <p:cNvSpPr/>
          <p:nvPr/>
        </p:nvSpPr>
        <p:spPr>
          <a:xfrm>
            <a:off x="9066028" y="1978284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9F46B75-044A-40F9-9E16-1A3A86778C93}"/>
              </a:ext>
            </a:extLst>
          </p:cNvPr>
          <p:cNvSpPr/>
          <p:nvPr/>
        </p:nvSpPr>
        <p:spPr>
          <a:xfrm>
            <a:off x="9066028" y="2816182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E29EFB0-7A45-4FEE-B29C-39540FFDED7E}"/>
              </a:ext>
            </a:extLst>
          </p:cNvPr>
          <p:cNvSpPr/>
          <p:nvPr/>
        </p:nvSpPr>
        <p:spPr>
          <a:xfrm>
            <a:off x="9066028" y="3285170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F1C87CA-56E1-461D-B66E-709C402350D2}"/>
              </a:ext>
            </a:extLst>
          </p:cNvPr>
          <p:cNvSpPr/>
          <p:nvPr/>
        </p:nvSpPr>
        <p:spPr>
          <a:xfrm>
            <a:off x="9066028" y="372752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D621FAD-841D-4293-A40F-7D5203C392E5}"/>
              </a:ext>
            </a:extLst>
          </p:cNvPr>
          <p:cNvSpPr/>
          <p:nvPr/>
        </p:nvSpPr>
        <p:spPr>
          <a:xfrm>
            <a:off x="9066028" y="4189325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76341E3-C265-43CA-B7F0-FC24BEC718E4}"/>
              </a:ext>
            </a:extLst>
          </p:cNvPr>
          <p:cNvSpPr/>
          <p:nvPr/>
        </p:nvSpPr>
        <p:spPr>
          <a:xfrm>
            <a:off x="9066028" y="4979432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49D9EB1-4781-499B-A49D-8D083C00DAFA}"/>
              </a:ext>
            </a:extLst>
          </p:cNvPr>
          <p:cNvSpPr/>
          <p:nvPr/>
        </p:nvSpPr>
        <p:spPr>
          <a:xfrm>
            <a:off x="9066028" y="5448420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9304EB8-408C-4FE0-8860-B76AD73C86F1}"/>
              </a:ext>
            </a:extLst>
          </p:cNvPr>
          <p:cNvSpPr/>
          <p:nvPr/>
        </p:nvSpPr>
        <p:spPr>
          <a:xfrm>
            <a:off x="9066028" y="5890779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5334AF0-EA6A-472E-852D-BAE05E737995}"/>
              </a:ext>
            </a:extLst>
          </p:cNvPr>
          <p:cNvSpPr/>
          <p:nvPr/>
        </p:nvSpPr>
        <p:spPr>
          <a:xfrm>
            <a:off x="9066028" y="6352575"/>
            <a:ext cx="270000" cy="27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5" name="直線單箭頭接點 67">
            <a:extLst>
              <a:ext uri="{FF2B5EF4-FFF2-40B4-BE49-F238E27FC236}">
                <a16:creationId xmlns:a16="http://schemas.microsoft.com/office/drawing/2014/main" id="{97A8958A-C026-4E6A-9595-548DFCFE5780}"/>
              </a:ext>
            </a:extLst>
          </p:cNvPr>
          <p:cNvCxnSpPr>
            <a:stCxn id="52" idx="3"/>
          </p:cNvCxnSpPr>
          <p:nvPr/>
        </p:nvCxnSpPr>
        <p:spPr>
          <a:xfrm>
            <a:off x="9336028" y="740141"/>
            <a:ext cx="1421404" cy="1277311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線單箭頭接點 68">
            <a:extLst>
              <a:ext uri="{FF2B5EF4-FFF2-40B4-BE49-F238E27FC236}">
                <a16:creationId xmlns:a16="http://schemas.microsoft.com/office/drawing/2014/main" id="{C65A77E8-4346-4ACC-88C9-D5785814F44E}"/>
              </a:ext>
            </a:extLst>
          </p:cNvPr>
          <p:cNvCxnSpPr>
            <a:stCxn id="53" idx="3"/>
          </p:cNvCxnSpPr>
          <p:nvPr/>
        </p:nvCxnSpPr>
        <p:spPr>
          <a:xfrm>
            <a:off x="9336028" y="1209129"/>
            <a:ext cx="1421404" cy="80832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70">
            <a:extLst>
              <a:ext uri="{FF2B5EF4-FFF2-40B4-BE49-F238E27FC236}">
                <a16:creationId xmlns:a16="http://schemas.microsoft.com/office/drawing/2014/main" id="{8EF727D1-EA48-45E2-8B1A-D229CFA75D9D}"/>
              </a:ext>
            </a:extLst>
          </p:cNvPr>
          <p:cNvCxnSpPr>
            <a:stCxn id="54" idx="3"/>
          </p:cNvCxnSpPr>
          <p:nvPr/>
        </p:nvCxnSpPr>
        <p:spPr>
          <a:xfrm>
            <a:off x="9336028" y="1651488"/>
            <a:ext cx="1421404" cy="36596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78">
            <a:extLst>
              <a:ext uri="{FF2B5EF4-FFF2-40B4-BE49-F238E27FC236}">
                <a16:creationId xmlns:a16="http://schemas.microsoft.com/office/drawing/2014/main" id="{E8B02FD6-454E-404D-83FD-8E3D7944E391}"/>
              </a:ext>
            </a:extLst>
          </p:cNvPr>
          <p:cNvCxnSpPr/>
          <p:nvPr/>
        </p:nvCxnSpPr>
        <p:spPr>
          <a:xfrm flipV="1">
            <a:off x="9355918" y="2056824"/>
            <a:ext cx="1351279" cy="894439"/>
          </a:xfrm>
          <a:prstGeom prst="straightConnector1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79">
            <a:extLst>
              <a:ext uri="{FF2B5EF4-FFF2-40B4-BE49-F238E27FC236}">
                <a16:creationId xmlns:a16="http://schemas.microsoft.com/office/drawing/2014/main" id="{8BC74FF1-42FF-4B18-920E-4D6237097ABD}"/>
              </a:ext>
            </a:extLst>
          </p:cNvPr>
          <p:cNvCxnSpPr>
            <a:endCxn id="74" idx="2"/>
          </p:cNvCxnSpPr>
          <p:nvPr/>
        </p:nvCxnSpPr>
        <p:spPr>
          <a:xfrm flipV="1">
            <a:off x="9355917" y="1997122"/>
            <a:ext cx="1371154" cy="1415807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直線單箭頭接點 80">
            <a:extLst>
              <a:ext uri="{FF2B5EF4-FFF2-40B4-BE49-F238E27FC236}">
                <a16:creationId xmlns:a16="http://schemas.microsoft.com/office/drawing/2014/main" id="{95A0FD9A-964E-406E-883B-D92449857F28}"/>
              </a:ext>
            </a:extLst>
          </p:cNvPr>
          <p:cNvCxnSpPr>
            <a:endCxn id="74" idx="2"/>
          </p:cNvCxnSpPr>
          <p:nvPr/>
        </p:nvCxnSpPr>
        <p:spPr>
          <a:xfrm flipV="1">
            <a:off x="9355917" y="1997122"/>
            <a:ext cx="1371154" cy="1863113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直線單箭頭接點 81">
            <a:extLst>
              <a:ext uri="{FF2B5EF4-FFF2-40B4-BE49-F238E27FC236}">
                <a16:creationId xmlns:a16="http://schemas.microsoft.com/office/drawing/2014/main" id="{9828F29D-BEFE-4D54-9181-6C4754DE056E}"/>
              </a:ext>
            </a:extLst>
          </p:cNvPr>
          <p:cNvCxnSpPr>
            <a:stCxn id="61" idx="3"/>
          </p:cNvCxnSpPr>
          <p:nvPr/>
        </p:nvCxnSpPr>
        <p:spPr>
          <a:xfrm flipV="1">
            <a:off x="9336028" y="2104555"/>
            <a:ext cx="1351280" cy="3009877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直線單箭頭接點 82">
            <a:extLst>
              <a:ext uri="{FF2B5EF4-FFF2-40B4-BE49-F238E27FC236}">
                <a16:creationId xmlns:a16="http://schemas.microsoft.com/office/drawing/2014/main" id="{36C2104C-A80F-401E-9F67-F3C9A4CEBB1C}"/>
              </a:ext>
            </a:extLst>
          </p:cNvPr>
          <p:cNvCxnSpPr>
            <a:endCxn id="74" idx="2"/>
          </p:cNvCxnSpPr>
          <p:nvPr/>
        </p:nvCxnSpPr>
        <p:spPr>
          <a:xfrm flipV="1">
            <a:off x="9336027" y="1997122"/>
            <a:ext cx="1391044" cy="356512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直線單箭頭接點 83">
            <a:extLst>
              <a:ext uri="{FF2B5EF4-FFF2-40B4-BE49-F238E27FC236}">
                <a16:creationId xmlns:a16="http://schemas.microsoft.com/office/drawing/2014/main" id="{A7DE7A0B-A831-44C1-8BAB-C9FF7B77C7DE}"/>
              </a:ext>
            </a:extLst>
          </p:cNvPr>
          <p:cNvCxnSpPr>
            <a:endCxn id="74" idx="2"/>
          </p:cNvCxnSpPr>
          <p:nvPr/>
        </p:nvCxnSpPr>
        <p:spPr>
          <a:xfrm flipV="1">
            <a:off x="9336027" y="1997122"/>
            <a:ext cx="1391044" cy="4012428"/>
          </a:xfrm>
          <a:prstGeom prst="straightConnector1">
            <a:avLst/>
          </a:prstGeom>
          <a:noFill/>
          <a:ln w="38100" cap="flat" cmpd="sng" algn="ctr">
            <a:solidFill>
              <a:srgbClr val="00206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橢圓 108">
            <a:extLst>
              <a:ext uri="{FF2B5EF4-FFF2-40B4-BE49-F238E27FC236}">
                <a16:creationId xmlns:a16="http://schemas.microsoft.com/office/drawing/2014/main" id="{642E5FCD-7BC3-41CE-AB8F-7287BD504B2E}"/>
              </a:ext>
            </a:extLst>
          </p:cNvPr>
          <p:cNvSpPr/>
          <p:nvPr/>
        </p:nvSpPr>
        <p:spPr>
          <a:xfrm>
            <a:off x="10727071" y="1637122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5" name="橢圓 109">
            <a:extLst>
              <a:ext uri="{FF2B5EF4-FFF2-40B4-BE49-F238E27FC236}">
                <a16:creationId xmlns:a16="http://schemas.microsoft.com/office/drawing/2014/main" id="{ED6E78B7-CD94-4CB2-B222-33395FFF3892}"/>
              </a:ext>
            </a:extLst>
          </p:cNvPr>
          <p:cNvSpPr/>
          <p:nvPr/>
        </p:nvSpPr>
        <p:spPr>
          <a:xfrm>
            <a:off x="10707519" y="3285886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6" name="直線單箭頭接點 67">
            <a:extLst>
              <a:ext uri="{FF2B5EF4-FFF2-40B4-BE49-F238E27FC236}">
                <a16:creationId xmlns:a16="http://schemas.microsoft.com/office/drawing/2014/main" id="{0003E3A4-39C8-4374-8BF4-79E5ADFFB2C2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9348409" y="1242074"/>
            <a:ext cx="1359110" cy="2403812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直線單箭頭接點 68">
            <a:extLst>
              <a:ext uri="{FF2B5EF4-FFF2-40B4-BE49-F238E27FC236}">
                <a16:creationId xmlns:a16="http://schemas.microsoft.com/office/drawing/2014/main" id="{922A16D7-2F90-40A3-9A20-2A507CD66BC0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9348343" y="1646571"/>
            <a:ext cx="1359176" cy="199931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直線單箭頭接點 70">
            <a:extLst>
              <a:ext uri="{FF2B5EF4-FFF2-40B4-BE49-F238E27FC236}">
                <a16:creationId xmlns:a16="http://schemas.microsoft.com/office/drawing/2014/main" id="{35A8A263-94F7-4475-965F-84F713693EF5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9336028" y="2102506"/>
            <a:ext cx="1371491" cy="154338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F6842A3D-8851-4EFC-A321-722E6BB1305D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9361828" y="3442162"/>
            <a:ext cx="1345691" cy="203724"/>
          </a:xfrm>
          <a:prstGeom prst="straightConnector1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1445EC17-61BC-4973-990F-5AEE6E2B0BB1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9349096" y="3645886"/>
            <a:ext cx="1358423" cy="230944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307FDEA6-E8A3-4231-9E36-A5D77D83630C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9349891" y="3645886"/>
            <a:ext cx="1357628" cy="68936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E213C68E-CCDA-4DFD-90A8-9E89C82463D1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9386704" y="3645886"/>
            <a:ext cx="1320815" cy="1916358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17C059C3-BE8B-446E-B6D0-239EB4D70556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9379261" y="3645886"/>
            <a:ext cx="1328258" cy="2347904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50B8A98-3EA5-4A60-A517-791CA474AF13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9366362" y="3645886"/>
            <a:ext cx="1341157" cy="2841690"/>
          </a:xfrm>
          <a:prstGeom prst="straightConnector1">
            <a:avLst/>
          </a:prstGeom>
          <a:noFill/>
          <a:ln w="38100" cap="flat" cmpd="sng" algn="ctr">
            <a:solidFill>
              <a:srgbClr val="00206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85" name="表格 84">
            <a:extLst>
              <a:ext uri="{FF2B5EF4-FFF2-40B4-BE49-F238E27FC236}">
                <a16:creationId xmlns:a16="http://schemas.microsoft.com/office/drawing/2014/main" id="{28F16781-3619-499E-B56E-F80016F26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769479"/>
              </p:ext>
            </p:extLst>
          </p:nvPr>
        </p:nvGraphicFramePr>
        <p:xfrm>
          <a:off x="712667" y="1308483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6" name="橢圓 116">
            <a:extLst>
              <a:ext uri="{FF2B5EF4-FFF2-40B4-BE49-F238E27FC236}">
                <a16:creationId xmlns:a16="http://schemas.microsoft.com/office/drawing/2014/main" id="{693048E2-C6E1-4871-94A2-B3742E8DB9D6}"/>
              </a:ext>
            </a:extLst>
          </p:cNvPr>
          <p:cNvSpPr/>
          <p:nvPr/>
        </p:nvSpPr>
        <p:spPr>
          <a:xfrm>
            <a:off x="759161" y="1317233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橢圓 117">
            <a:extLst>
              <a:ext uri="{FF2B5EF4-FFF2-40B4-BE49-F238E27FC236}">
                <a16:creationId xmlns:a16="http://schemas.microsoft.com/office/drawing/2014/main" id="{4E67B29B-AA78-4288-9C96-B5F39CB17F44}"/>
              </a:ext>
            </a:extLst>
          </p:cNvPr>
          <p:cNvSpPr/>
          <p:nvPr/>
        </p:nvSpPr>
        <p:spPr>
          <a:xfrm>
            <a:off x="1311353" y="1289005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橢圓 118">
            <a:extLst>
              <a:ext uri="{FF2B5EF4-FFF2-40B4-BE49-F238E27FC236}">
                <a16:creationId xmlns:a16="http://schemas.microsoft.com/office/drawing/2014/main" id="{DAE034E0-2842-48FE-9850-376EEE534DC0}"/>
              </a:ext>
            </a:extLst>
          </p:cNvPr>
          <p:cNvSpPr/>
          <p:nvPr/>
        </p:nvSpPr>
        <p:spPr>
          <a:xfrm>
            <a:off x="1822542" y="1301735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橢圓 119">
            <a:extLst>
              <a:ext uri="{FF2B5EF4-FFF2-40B4-BE49-F238E27FC236}">
                <a16:creationId xmlns:a16="http://schemas.microsoft.com/office/drawing/2014/main" id="{EE4B229D-E821-42C6-88EF-26E222261897}"/>
              </a:ext>
            </a:extLst>
          </p:cNvPr>
          <p:cNvSpPr/>
          <p:nvPr/>
        </p:nvSpPr>
        <p:spPr>
          <a:xfrm>
            <a:off x="759161" y="1775497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橢圓 120">
            <a:extLst>
              <a:ext uri="{FF2B5EF4-FFF2-40B4-BE49-F238E27FC236}">
                <a16:creationId xmlns:a16="http://schemas.microsoft.com/office/drawing/2014/main" id="{11EE3BDE-4C38-4850-AF9C-AF5C48177FDF}"/>
              </a:ext>
            </a:extLst>
          </p:cNvPr>
          <p:cNvSpPr/>
          <p:nvPr/>
        </p:nvSpPr>
        <p:spPr>
          <a:xfrm>
            <a:off x="1311353" y="1747269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1" name="橢圓 121">
            <a:extLst>
              <a:ext uri="{FF2B5EF4-FFF2-40B4-BE49-F238E27FC236}">
                <a16:creationId xmlns:a16="http://schemas.microsoft.com/office/drawing/2014/main" id="{07B7B30C-5C7B-48C9-A6DD-4A0B53A31490}"/>
              </a:ext>
            </a:extLst>
          </p:cNvPr>
          <p:cNvSpPr/>
          <p:nvPr/>
        </p:nvSpPr>
        <p:spPr>
          <a:xfrm>
            <a:off x="1822542" y="1759999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" name="橢圓 122">
            <a:extLst>
              <a:ext uri="{FF2B5EF4-FFF2-40B4-BE49-F238E27FC236}">
                <a16:creationId xmlns:a16="http://schemas.microsoft.com/office/drawing/2014/main" id="{C992FA9D-61E3-4956-A4F2-0D5C4C9B7736}"/>
              </a:ext>
            </a:extLst>
          </p:cNvPr>
          <p:cNvSpPr/>
          <p:nvPr/>
        </p:nvSpPr>
        <p:spPr>
          <a:xfrm>
            <a:off x="771784" y="2231579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橢圓 123">
            <a:extLst>
              <a:ext uri="{FF2B5EF4-FFF2-40B4-BE49-F238E27FC236}">
                <a16:creationId xmlns:a16="http://schemas.microsoft.com/office/drawing/2014/main" id="{F5815E6F-A58D-4B39-A511-3DED186471D6}"/>
              </a:ext>
            </a:extLst>
          </p:cNvPr>
          <p:cNvSpPr/>
          <p:nvPr/>
        </p:nvSpPr>
        <p:spPr>
          <a:xfrm>
            <a:off x="1323976" y="2203351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橢圓 124">
            <a:extLst>
              <a:ext uri="{FF2B5EF4-FFF2-40B4-BE49-F238E27FC236}">
                <a16:creationId xmlns:a16="http://schemas.microsoft.com/office/drawing/2014/main" id="{997FFE6A-A706-45C0-9480-CFB1DDE0C8A7}"/>
              </a:ext>
            </a:extLst>
          </p:cNvPr>
          <p:cNvSpPr/>
          <p:nvPr/>
        </p:nvSpPr>
        <p:spPr>
          <a:xfrm>
            <a:off x="1835165" y="2216081"/>
            <a:ext cx="454965" cy="454965"/>
          </a:xfrm>
          <a:prstGeom prst="ellipse">
            <a:avLst/>
          </a:prstGeom>
          <a:noFill/>
          <a:ln w="762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5" name="圖片 86">
            <a:extLst>
              <a:ext uri="{FF2B5EF4-FFF2-40B4-BE49-F238E27FC236}">
                <a16:creationId xmlns:a16="http://schemas.microsoft.com/office/drawing/2014/main" id="{17E34668-DD4B-4390-BBCE-75EFB2A31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26" y="1201806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6" name="直線單箭頭接點 34">
            <a:extLst>
              <a:ext uri="{FF2B5EF4-FFF2-40B4-BE49-F238E27FC236}">
                <a16:creationId xmlns:a16="http://schemas.microsoft.com/office/drawing/2014/main" id="{E6F1DFCA-D1BF-43D5-8836-9E22EAEDB819}"/>
              </a:ext>
            </a:extLst>
          </p:cNvPr>
          <p:cNvCxnSpPr>
            <a:cxnSpLocks/>
          </p:cNvCxnSpPr>
          <p:nvPr/>
        </p:nvCxnSpPr>
        <p:spPr>
          <a:xfrm flipV="1">
            <a:off x="3896114" y="1646571"/>
            <a:ext cx="2405665" cy="190859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直線單箭頭接點 33">
            <a:extLst>
              <a:ext uri="{FF2B5EF4-FFF2-40B4-BE49-F238E27FC236}">
                <a16:creationId xmlns:a16="http://schemas.microsoft.com/office/drawing/2014/main" id="{BEF9C111-2696-4A66-AB24-CCDF2319DA25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334821" y="1608567"/>
            <a:ext cx="3945608" cy="38571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文字方塊 4">
            <a:extLst>
              <a:ext uri="{FF2B5EF4-FFF2-40B4-BE49-F238E27FC236}">
                <a16:creationId xmlns:a16="http://schemas.microsoft.com/office/drawing/2014/main" id="{C3DA6FE5-A859-4818-8A20-64C3EC7BA970}"/>
              </a:ext>
            </a:extLst>
          </p:cNvPr>
          <p:cNvSpPr txBox="1"/>
          <p:nvPr/>
        </p:nvSpPr>
        <p:spPr>
          <a:xfrm>
            <a:off x="2705279" y="5703447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375139-AE4D-4008-91C9-2D6BBC136F91}"/>
              </a:ext>
            </a:extLst>
          </p:cNvPr>
          <p:cNvSpPr/>
          <p:nvPr/>
        </p:nvSpPr>
        <p:spPr>
          <a:xfrm>
            <a:off x="5655601" y="4681181"/>
            <a:ext cx="2339102" cy="523220"/>
          </a:xfrm>
          <a:prstGeom prst="rect">
            <a:avLst/>
          </a:prstGeom>
          <a:solidFill>
            <a:srgbClr val="DDE6FD"/>
          </a:solidFill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zh-CN" altLang="en-US" sz="2800" kern="0" dirty="0"/>
              <a:t>参数量减少</a:t>
            </a:r>
            <a:endParaRPr lang="en-US" altLang="zh-CN" sz="2800" kern="0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F973ED3-A0D9-4C99-8903-5EFDD9606836}"/>
              </a:ext>
            </a:extLst>
          </p:cNvPr>
          <p:cNvSpPr/>
          <p:nvPr/>
        </p:nvSpPr>
        <p:spPr>
          <a:xfrm>
            <a:off x="5655601" y="5249432"/>
            <a:ext cx="2339102" cy="523220"/>
          </a:xfrm>
          <a:prstGeom prst="rect">
            <a:avLst/>
          </a:prstGeom>
          <a:solidFill>
            <a:srgbClr val="B2B2FF"/>
          </a:solidFill>
        </p:spPr>
        <p:txBody>
          <a:bodyPr wrap="none">
            <a:spAutoFit/>
          </a:bodyPr>
          <a:lstStyle/>
          <a:p>
            <a:pPr lvl="0" algn="ctr" defTabSz="457200">
              <a:defRPr/>
            </a:pPr>
            <a:r>
              <a:rPr lang="zh-CN" altLang="en-US" sz="2800" kern="0" dirty="0"/>
              <a:t>甚至可以更少</a:t>
            </a:r>
            <a:endParaRPr lang="en-US" altLang="zh-CN" sz="2800" kern="0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E215703A-B1A8-44DE-9F4C-277CE471F3F9}"/>
              </a:ext>
            </a:extLst>
          </p:cNvPr>
          <p:cNvSpPr/>
          <p:nvPr/>
        </p:nvSpPr>
        <p:spPr>
          <a:xfrm>
            <a:off x="5595679" y="3647569"/>
            <a:ext cx="2873970" cy="954107"/>
          </a:xfrm>
          <a:prstGeom prst="rect">
            <a:avLst/>
          </a:prstGeom>
          <a:solidFill>
            <a:srgbClr val="FFD8D8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仅仅需要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个参数，而不是全连接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14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F1D9F1-7F5B-4C81-8555-D31699D9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03" y="4586991"/>
            <a:ext cx="1066800" cy="14130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B79F7B-A5DD-428E-9645-BC97B873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8" y="1690309"/>
            <a:ext cx="10782966" cy="4580476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F0C8B491-AEDC-4082-A0F7-A08CECBF1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38" y="1008478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历年来 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ImageNet 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挑战赛性能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错误率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)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排名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0BE1A1-5B68-44D9-9770-8735110E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603" y="1889083"/>
            <a:ext cx="7956924" cy="45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1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彩色图像的卷积层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3AED7F49-F09C-4FC3-AA20-2A0496FF13B7}"/>
              </a:ext>
            </a:extLst>
          </p:cNvPr>
          <p:cNvSpPr txBox="1">
            <a:spLocks/>
          </p:cNvSpPr>
          <p:nvPr/>
        </p:nvSpPr>
        <p:spPr>
          <a:xfrm>
            <a:off x="3065195" y="16335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B4AFFD-DCFE-4402-96A1-8404D9B7E91B}"/>
              </a:ext>
            </a:extLst>
          </p:cNvPr>
          <p:cNvSpPr txBox="1"/>
          <p:nvPr/>
        </p:nvSpPr>
        <p:spPr>
          <a:xfrm>
            <a:off x="1184428" y="1868080"/>
            <a:ext cx="4702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baseline="0" dirty="0">
                <a:latin typeface="ArialMT"/>
              </a:rPr>
              <a:t>32x32x3 image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057A342-1899-45C0-9CE8-59509271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60" y="2776598"/>
            <a:ext cx="1622796" cy="297371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5AF907E-EBAA-47B4-BD11-BF13441AEFE9}"/>
              </a:ext>
            </a:extLst>
          </p:cNvPr>
          <p:cNvSpPr txBox="1"/>
          <p:nvPr/>
        </p:nvSpPr>
        <p:spPr>
          <a:xfrm>
            <a:off x="2743427" y="3592510"/>
            <a:ext cx="470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ArialMT"/>
              </a:rPr>
              <a:t>height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10EEF6-339A-4636-A050-F6AEBE0EB9B3}"/>
              </a:ext>
            </a:extLst>
          </p:cNvPr>
          <p:cNvSpPr txBox="1"/>
          <p:nvPr/>
        </p:nvSpPr>
        <p:spPr>
          <a:xfrm>
            <a:off x="2358458" y="4997319"/>
            <a:ext cx="470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ArialMT"/>
              </a:rPr>
              <a:t>width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A27F37C-D696-4CEA-9ECD-D0DAD34E2637}"/>
              </a:ext>
            </a:extLst>
          </p:cNvPr>
          <p:cNvSpPr txBox="1"/>
          <p:nvPr/>
        </p:nvSpPr>
        <p:spPr>
          <a:xfrm>
            <a:off x="1700378" y="5388138"/>
            <a:ext cx="470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ArialMT"/>
              </a:rPr>
              <a:t>depth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24EB95E-2133-43FC-850D-488EBA5CC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989" y="3953049"/>
            <a:ext cx="639715" cy="99955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93B4CE8-95E2-4BA2-8436-69F81716898F}"/>
              </a:ext>
            </a:extLst>
          </p:cNvPr>
          <p:cNvSpPr txBox="1"/>
          <p:nvPr/>
        </p:nvSpPr>
        <p:spPr>
          <a:xfrm>
            <a:off x="4839927" y="3432473"/>
            <a:ext cx="5099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baseline="0" dirty="0">
                <a:latin typeface="ArialMT"/>
              </a:rPr>
              <a:t>5x5x3 filter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3E6FA08-418F-40EE-A322-63395CADE6A5}"/>
              </a:ext>
            </a:extLst>
          </p:cNvPr>
          <p:cNvSpPr/>
          <p:nvPr/>
        </p:nvSpPr>
        <p:spPr>
          <a:xfrm>
            <a:off x="2193251" y="1882875"/>
            <a:ext cx="330414" cy="386925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8901B1F-89F6-4034-8F2A-F23B3AC97236}"/>
              </a:ext>
            </a:extLst>
          </p:cNvPr>
          <p:cNvSpPr/>
          <p:nvPr/>
        </p:nvSpPr>
        <p:spPr>
          <a:xfrm>
            <a:off x="5544377" y="3469842"/>
            <a:ext cx="330414" cy="386925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EF38897D-2D94-4A94-8044-AF4D8E2D0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888" y="2016324"/>
            <a:ext cx="4139527" cy="954107"/>
          </a:xfrm>
          <a:prstGeom prst="rect">
            <a:avLst/>
          </a:prstGeom>
          <a:solidFill>
            <a:srgbClr val="DDE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latin typeface="Arial" charset="0"/>
              </a:rPr>
              <a:t>滤波器</a:t>
            </a: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的通道数要与输入数据的通道数保持一致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0D9E64-599B-41A4-81AA-F693F6FC36BC}"/>
              </a:ext>
            </a:extLst>
          </p:cNvPr>
          <p:cNvCxnSpPr>
            <a:stCxn id="32" idx="1"/>
          </p:cNvCxnSpPr>
          <p:nvPr/>
        </p:nvCxnSpPr>
        <p:spPr>
          <a:xfrm flipH="1" flipV="1">
            <a:off x="2622054" y="2192227"/>
            <a:ext cx="1557834" cy="301151"/>
          </a:xfrm>
          <a:prstGeom prst="line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48DEABA-3E65-46E4-9284-02E5EEEA44E1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409560" y="2985620"/>
            <a:ext cx="300024" cy="484222"/>
          </a:xfrm>
          <a:prstGeom prst="line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88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" grpId="0" animBg="1"/>
      <p:bldP spid="31" grpId="0" animBg="1"/>
      <p:bldP spid="3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50D0E88-0527-489A-9FD7-13603229C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949" y="1617224"/>
            <a:ext cx="2612701" cy="42805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彩色图像的卷积层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15A919-CBC7-4901-8383-72027A03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60" y="1909475"/>
            <a:ext cx="5409199" cy="382653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A64676A3-0D50-45AF-8934-27A97253CD4D}"/>
              </a:ext>
            </a:extLst>
          </p:cNvPr>
          <p:cNvSpPr/>
          <p:nvPr/>
        </p:nvSpPr>
        <p:spPr>
          <a:xfrm>
            <a:off x="4249271" y="3550024"/>
            <a:ext cx="2766252" cy="414937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4A0F59A9-E4E4-458B-81BE-075DCE80D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282" y="4015767"/>
            <a:ext cx="285274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latin typeface="Arial" charset="0"/>
              </a:rPr>
              <a:t>滤波器按照设定的步长</a:t>
            </a:r>
            <a:r>
              <a:rPr lang="en-US" altLang="zh-CN" sz="2400" kern="0" dirty="0">
                <a:latin typeface="Arial" charset="0"/>
              </a:rPr>
              <a:t>(</a:t>
            </a:r>
            <a:r>
              <a:rPr lang="en-US" altLang="zh-CN" sz="2400" i="1" kern="0" dirty="0">
                <a:latin typeface="Arial" charset="0"/>
              </a:rPr>
              <a:t>Stride</a:t>
            </a:r>
            <a:r>
              <a:rPr lang="en-US" altLang="zh-CN" sz="2400" kern="0" dirty="0">
                <a:latin typeface="Arial" charset="0"/>
              </a:rPr>
              <a:t>)</a:t>
            </a:r>
            <a:r>
              <a:rPr lang="zh-CN" altLang="en-US" sz="2400" kern="0" dirty="0">
                <a:latin typeface="Arial" charset="0"/>
              </a:rPr>
              <a:t>划过整幅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图像</a:t>
            </a:r>
            <a:r>
              <a:rPr lang="zh-CN" altLang="en-US" sz="2400" kern="0" dirty="0">
                <a:latin typeface="Arial" charset="0"/>
              </a:rPr>
              <a:t>得到特征图，经过激活函数后得到的也叫激活图</a:t>
            </a:r>
            <a:r>
              <a:rPr lang="en-US" altLang="zh-CN" sz="2400" kern="0" dirty="0">
                <a:latin typeface="Arial" charset="0"/>
              </a:rPr>
              <a:t>(</a:t>
            </a:r>
            <a:r>
              <a:rPr lang="en-US" altLang="zh-CN" sz="2400" i="1" kern="0" dirty="0">
                <a:latin typeface="Arial" charset="0"/>
              </a:rPr>
              <a:t>activation map</a:t>
            </a:r>
            <a:r>
              <a:rPr lang="en-US" altLang="zh-CN" sz="2400" kern="0" dirty="0">
                <a:latin typeface="Arial" charset="0"/>
              </a:rPr>
              <a:t>)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3293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彩色图像的卷积层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6C0435-F586-4702-AB73-755D897E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58" y="1957975"/>
            <a:ext cx="5204460" cy="3846153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6F350BB2-0F0B-4A89-9A85-124A4FBDC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446237"/>
            <a:ext cx="28527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第二个滤波器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517DF203-FB21-4843-B7C5-16A978F5F92B}"/>
              </a:ext>
            </a:extLst>
          </p:cNvPr>
          <p:cNvSpPr/>
          <p:nvPr/>
        </p:nvSpPr>
        <p:spPr>
          <a:xfrm>
            <a:off x="5087888" y="3813601"/>
            <a:ext cx="2766252" cy="414937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782391-AB25-4CB1-ABAA-3E678506E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316" y="2419358"/>
            <a:ext cx="2163200" cy="34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904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彩色图像的卷积层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6F350BB2-0F0B-4A89-9A85-124A4FBDC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367" y="2340746"/>
            <a:ext cx="302829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如果有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6</a:t>
            </a: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个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5*5*3</a:t>
            </a: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的滤波器，就可以分别得到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6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个特征图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激活图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517DF203-FB21-4843-B7C5-16A978F5F92B}"/>
              </a:ext>
            </a:extLst>
          </p:cNvPr>
          <p:cNvSpPr/>
          <p:nvPr/>
        </p:nvSpPr>
        <p:spPr>
          <a:xfrm>
            <a:off x="2769836" y="3658667"/>
            <a:ext cx="2766252" cy="414937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F38AF8-6E1E-4AB6-A64F-C48649002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84" y="2205042"/>
            <a:ext cx="1860576" cy="36074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F3D536-576C-4827-90FF-D5CE849F5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924" y="2056111"/>
            <a:ext cx="2804432" cy="3662057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78621A1B-4E8D-4B3D-A8B7-F2678F471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367" y="4147095"/>
            <a:ext cx="302829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6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个特征图堆叠在一起就构成了一幅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28*28*6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的“新图像”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2416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彩色图像的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一系列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卷积层操作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BF4BE98-21E7-4796-87EC-5BF41CE6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0" y="2248084"/>
            <a:ext cx="9144000" cy="3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904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步长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Stride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、卷积后的图像大小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2AC593-D03D-40B5-BDB6-9CB0E7368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56" y="1925917"/>
            <a:ext cx="9144000" cy="3935703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BEE8CBC-C9C4-492D-9E13-5E97D7A7A7E2}"/>
              </a:ext>
            </a:extLst>
          </p:cNvPr>
          <p:cNvCxnSpPr/>
          <p:nvPr/>
        </p:nvCxnSpPr>
        <p:spPr>
          <a:xfrm>
            <a:off x="6193576" y="4975076"/>
            <a:ext cx="4320480" cy="0"/>
          </a:xfrm>
          <a:prstGeom prst="line">
            <a:avLst/>
          </a:prstGeom>
          <a:ln w="444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9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BF4BE98-21E7-4796-87EC-5BF41CE6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0" y="2248084"/>
            <a:ext cx="9144000" cy="3577683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D23C53BA-FB64-43A4-AEC1-BF1484E1D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步长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Stride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、卷积后的图像大小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946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D23C53BA-FB64-43A4-AEC1-BF1484E1D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填充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80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Padding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以保持卷积后的图像大小不变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D582A36-81D9-4499-B423-E6E44ED1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7" y="1972243"/>
            <a:ext cx="3300701" cy="4221088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44B7EC64-D1B2-4BE9-8B2B-2464D90A9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728" y="2188553"/>
            <a:ext cx="69307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实际应用中，填充常常就是在边界处补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0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601C3F5C-B9CF-4205-88B3-1AFF81A9B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669" y="2829496"/>
            <a:ext cx="5866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Input: 7*7;  Filter: 3*3; Stride: 1; Pad: 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916294BF-44F0-49EC-B3C6-C9074FDD9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669" y="3310159"/>
            <a:ext cx="19225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Output: 7*7;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1D33C54-5572-4DB4-B4DE-34D7F36C8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728" y="4017131"/>
            <a:ext cx="693076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保证输出与输入尺寸一样时，确定填充值的一般表达式：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9DC33F7B-2B97-42E5-8776-8EDF589BF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669" y="4948864"/>
            <a:ext cx="5866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Input: </a:t>
            </a:r>
            <a:r>
              <a:rPr lang="en-US" altLang="zh-CN" sz="2400" i="1" kern="0" dirty="0">
                <a:solidFill>
                  <a:srgbClr val="000000"/>
                </a:solidFill>
                <a:latin typeface="Arial" charset="0"/>
              </a:rPr>
              <a:t>N*N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;  Filter: </a:t>
            </a:r>
            <a:r>
              <a:rPr lang="en-US" altLang="zh-CN" sz="2400" i="1" kern="0" dirty="0">
                <a:solidFill>
                  <a:srgbClr val="000000"/>
                </a:solidFill>
                <a:latin typeface="Arial" charset="0"/>
              </a:rPr>
              <a:t>F*F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; Stride: </a:t>
            </a:r>
            <a:r>
              <a:rPr lang="en-US" altLang="zh-CN" sz="2400" i="1" kern="0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;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AF6176-FD89-43B8-A18F-9A4CDBB7AD49}"/>
              </a:ext>
            </a:extLst>
          </p:cNvPr>
          <p:cNvSpPr/>
          <p:nvPr/>
        </p:nvSpPr>
        <p:spPr>
          <a:xfrm>
            <a:off x="5613669" y="5511265"/>
            <a:ext cx="3331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Pad: </a:t>
            </a:r>
            <a:r>
              <a:rPr lang="en-US" altLang="zh-CN" sz="2400" i="1" kern="0" dirty="0">
                <a:solidFill>
                  <a:srgbClr val="000000"/>
                </a:solidFill>
                <a:latin typeface="Arial" charset="0"/>
              </a:rPr>
              <a:t>P=(N(S-1)+F-S)/2</a:t>
            </a:r>
            <a:endParaRPr lang="zh-CN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6138C7-E994-4BA1-9117-7421BF895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180" y="3310159"/>
            <a:ext cx="1922511" cy="461665"/>
          </a:xfrm>
          <a:prstGeom prst="rect">
            <a:avLst/>
          </a:prstGeom>
          <a:solidFill>
            <a:srgbClr val="DDE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( (</a:t>
            </a:r>
            <a:r>
              <a:rPr lang="en-US" altLang="zh-CN" sz="2400" i="1" kern="0" dirty="0">
                <a:solidFill>
                  <a:srgbClr val="000000"/>
                </a:solidFill>
                <a:latin typeface="Arial" charset="0"/>
              </a:rPr>
              <a:t>N-F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)/</a:t>
            </a:r>
            <a:r>
              <a:rPr lang="en-US" altLang="zh-CN" sz="2400" i="1" kern="0" dirty="0">
                <a:solidFill>
                  <a:srgbClr val="000000"/>
                </a:solidFill>
                <a:latin typeface="Arial" charset="0"/>
              </a:rPr>
              <a:t>S+1 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8046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tukuimg.bdstatic.com/scrop/ae8a4d6f0ded77d731f179f361254db1.gif">
            <a:extLst>
              <a:ext uri="{FF2B5EF4-FFF2-40B4-BE49-F238E27FC236}">
                <a16:creationId xmlns:a16="http://schemas.microsoft.com/office/drawing/2014/main" id="{EE9F95CC-406A-4D95-A0DA-166FC7D9B9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37" y="1106469"/>
            <a:ext cx="6627169" cy="531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293302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彩色图像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、步长为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的卷积过程：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1366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57981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卷积层的模型参数量计算示例：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440A7A-F20E-4399-A8C0-35131BE2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80" y="2247645"/>
            <a:ext cx="2782643" cy="236270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EA16C0B-6109-44FC-BB81-F08927E11359}"/>
              </a:ext>
            </a:extLst>
          </p:cNvPr>
          <p:cNvSpPr/>
          <p:nvPr/>
        </p:nvSpPr>
        <p:spPr>
          <a:xfrm>
            <a:off x="2335746" y="450343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卷积层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D0C18C-6BA4-4B68-8532-3D7171CCDFEF}"/>
              </a:ext>
            </a:extLst>
          </p:cNvPr>
          <p:cNvSpPr/>
          <p:nvPr/>
        </p:nvSpPr>
        <p:spPr>
          <a:xfrm>
            <a:off x="495300" y="450381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输入层</a:t>
            </a:r>
            <a:endParaRPr lang="zh-CN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9F00C11-69DF-47DF-AC26-90D9ED0ED1FC}"/>
              </a:ext>
            </a:extLst>
          </p:cNvPr>
          <p:cNvSpPr/>
          <p:nvPr/>
        </p:nvSpPr>
        <p:spPr>
          <a:xfrm>
            <a:off x="4628436" y="18670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输入层：</a:t>
            </a:r>
            <a:endParaRPr lang="zh-CN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53C9B92-564C-4B11-8537-3261280F7C66}"/>
              </a:ext>
            </a:extLst>
          </p:cNvPr>
          <p:cNvSpPr/>
          <p:nvPr/>
        </p:nvSpPr>
        <p:spPr>
          <a:xfrm>
            <a:off x="6410742" y="1867080"/>
            <a:ext cx="2821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图像大小为</a:t>
            </a:r>
            <a:r>
              <a:rPr lang="en-US" altLang="zh-CN" sz="2400" kern="0" dirty="0">
                <a:solidFill>
                  <a:srgbClr val="0000FF"/>
                </a:solidFill>
                <a:latin typeface="Arial" charset="0"/>
              </a:rPr>
              <a:t>32*32</a:t>
            </a:r>
            <a:r>
              <a:rPr lang="en-US" altLang="zh-CN" sz="2400" kern="0" dirty="0">
                <a:latin typeface="Arial" charset="0"/>
              </a:rPr>
              <a:t>*</a:t>
            </a:r>
            <a:r>
              <a:rPr lang="en-US" altLang="zh-CN" sz="2400" kern="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3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858B203-1FEA-403D-9D4B-86A544F67D41}"/>
              </a:ext>
            </a:extLst>
          </p:cNvPr>
          <p:cNvSpPr/>
          <p:nvPr/>
        </p:nvSpPr>
        <p:spPr>
          <a:xfrm>
            <a:off x="4628436" y="257462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卷积计算：</a:t>
            </a:r>
            <a:endParaRPr lang="zh-CN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011284A-E9FC-4057-80A8-7E44C77026D1}"/>
              </a:ext>
            </a:extLst>
          </p:cNvPr>
          <p:cNvSpPr/>
          <p:nvPr/>
        </p:nvSpPr>
        <p:spPr>
          <a:xfrm>
            <a:off x="6410742" y="2548415"/>
            <a:ext cx="5732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0" dirty="0">
                <a:solidFill>
                  <a:srgbClr val="FF0000"/>
                </a:solidFill>
                <a:latin typeface="Arial" charset="0"/>
              </a:rPr>
              <a:t>10</a:t>
            </a:r>
            <a:r>
              <a:rPr lang="zh-CN" altLang="en-US" sz="2400" kern="0" dirty="0">
                <a:latin typeface="Arial" charset="0"/>
              </a:rPr>
              <a:t>个</a:t>
            </a:r>
            <a:r>
              <a:rPr lang="en-US" altLang="zh-CN" sz="2400" kern="0" dirty="0">
                <a:solidFill>
                  <a:srgbClr val="FF33CC"/>
                </a:solidFill>
                <a:latin typeface="Arial" charset="0"/>
              </a:rPr>
              <a:t>5*5</a:t>
            </a:r>
            <a:r>
              <a:rPr lang="en-US" altLang="zh-CN" sz="2400" kern="0" dirty="0">
                <a:latin typeface="Arial" charset="0"/>
              </a:rPr>
              <a:t>*3</a:t>
            </a:r>
            <a:r>
              <a:rPr lang="zh-CN" altLang="en-US" sz="2400" kern="0" dirty="0">
                <a:latin typeface="Arial" charset="0"/>
              </a:rPr>
              <a:t>的滤波器，</a:t>
            </a:r>
            <a:r>
              <a:rPr lang="en-US" altLang="zh-CN" sz="2400" kern="0" dirty="0">
                <a:latin typeface="Arial" charset="0"/>
              </a:rPr>
              <a:t>Stride</a:t>
            </a:r>
            <a:r>
              <a:rPr lang="zh-CN" altLang="en-US" sz="2400" kern="0" dirty="0">
                <a:latin typeface="Arial" charset="0"/>
              </a:rPr>
              <a:t>为</a:t>
            </a:r>
            <a:r>
              <a:rPr lang="en-US" altLang="zh-CN" sz="2400" kern="0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1</a:t>
            </a:r>
            <a:r>
              <a:rPr lang="zh-CN" altLang="en-US" sz="2400" kern="0" dirty="0">
                <a:latin typeface="Arial" charset="0"/>
              </a:rPr>
              <a:t>，</a:t>
            </a:r>
            <a:r>
              <a:rPr lang="en-US" altLang="zh-CN" sz="2400" kern="0" dirty="0">
                <a:latin typeface="Arial" charset="0"/>
              </a:rPr>
              <a:t>Pad</a:t>
            </a:r>
            <a:r>
              <a:rPr lang="zh-CN" altLang="en-US" sz="2400" kern="0" dirty="0">
                <a:latin typeface="Arial" charset="0"/>
              </a:rPr>
              <a:t>为</a:t>
            </a:r>
            <a:r>
              <a:rPr lang="en-US" altLang="zh-CN" sz="2400" kern="0" dirty="0">
                <a:solidFill>
                  <a:srgbClr val="7030A0"/>
                </a:solidFill>
                <a:latin typeface="Arial" charset="0"/>
              </a:rPr>
              <a:t>2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F5F1A8-4AFC-46DB-8E5C-65DC1945345C}"/>
              </a:ext>
            </a:extLst>
          </p:cNvPr>
          <p:cNvSpPr/>
          <p:nvPr/>
        </p:nvSpPr>
        <p:spPr>
          <a:xfrm>
            <a:off x="4628436" y="331015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卷积层：</a:t>
            </a:r>
            <a:endParaRPr lang="zh-CN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94E6654-CEE9-4C5A-AF2E-F8E0A0383386}"/>
              </a:ext>
            </a:extLst>
          </p:cNvPr>
          <p:cNvSpPr/>
          <p:nvPr/>
        </p:nvSpPr>
        <p:spPr>
          <a:xfrm>
            <a:off x="6405773" y="3307388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卷积后得到的特征图大小是多少</a:t>
            </a:r>
            <a:endParaRPr lang="zh-CN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80C9D8-2073-4DDB-80DC-61FF0A53940A}"/>
              </a:ext>
            </a:extLst>
          </p:cNvPr>
          <p:cNvSpPr/>
          <p:nvPr/>
        </p:nvSpPr>
        <p:spPr>
          <a:xfrm>
            <a:off x="6405773" y="4773927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Arial" charset="0"/>
              </a:rPr>
              <a:t>连接输入与卷积层的参数量是多少</a:t>
            </a:r>
            <a:endParaRPr lang="zh-CN" altLang="en-US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A2F9C51-4C1B-46C0-A609-64F2D4B59ECF}"/>
              </a:ext>
            </a:extLst>
          </p:cNvPr>
          <p:cNvSpPr/>
          <p:nvPr/>
        </p:nvSpPr>
        <p:spPr>
          <a:xfrm>
            <a:off x="6722297" y="3808522"/>
            <a:ext cx="4660250" cy="461665"/>
          </a:xfrm>
          <a:prstGeom prst="rect">
            <a:avLst/>
          </a:prstGeom>
          <a:solidFill>
            <a:srgbClr val="DDE6FD"/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个滤波器</a:t>
            </a:r>
            <a:r>
              <a:rPr lang="zh-CN" altLang="en-US" sz="2400" dirty="0">
                <a:solidFill>
                  <a:srgbClr val="000000"/>
                </a:solidFill>
                <a:latin typeface="ArialMT"/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ArialMT"/>
                <a:ea typeface="宋体" panose="02010600030101010101" pitchFamily="2" charset="-122"/>
              </a:rPr>
              <a:t>(</a:t>
            </a:r>
            <a:r>
              <a:rPr lang="en-US" altLang="zh-CN" sz="2400" dirty="0">
                <a:solidFill>
                  <a:srgbClr val="0000FF"/>
                </a:solidFill>
                <a:latin typeface="ArialMT"/>
                <a:ea typeface="宋体" panose="02010600030101010101" pitchFamily="2" charset="-122"/>
              </a:rPr>
              <a:t>32</a:t>
            </a:r>
            <a:r>
              <a:rPr lang="en-US" altLang="zh-CN" sz="2400" dirty="0">
                <a:solidFill>
                  <a:srgbClr val="000000"/>
                </a:solidFill>
                <a:latin typeface="ArialMT"/>
                <a:ea typeface="宋体" panose="02010600030101010101" pitchFamily="2" charset="-122"/>
              </a:rPr>
              <a:t>+2*</a:t>
            </a:r>
            <a:r>
              <a:rPr lang="en-US" altLang="zh-CN" sz="2400" dirty="0">
                <a:solidFill>
                  <a:srgbClr val="9A00FF"/>
                </a:solidFill>
                <a:latin typeface="ArialMT"/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ArialMT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solidFill>
                  <a:srgbClr val="FF00FF"/>
                </a:solidFill>
                <a:latin typeface="ArialMT"/>
                <a:ea typeface="宋体" panose="02010600030101010101" pitchFamily="2" charset="-122"/>
              </a:rPr>
              <a:t>5</a:t>
            </a:r>
            <a:r>
              <a:rPr lang="en-US" altLang="zh-CN" sz="2400" dirty="0">
                <a:solidFill>
                  <a:srgbClr val="000000"/>
                </a:solidFill>
                <a:latin typeface="ArialMT"/>
                <a:ea typeface="宋体" panose="02010600030101010101" pitchFamily="2" charset="-122"/>
              </a:rPr>
              <a:t>)/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MT"/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ArialMT"/>
                <a:ea typeface="宋体" panose="02010600030101010101" pitchFamily="2" charset="-122"/>
              </a:rPr>
              <a:t>+1 = 32</a:t>
            </a:r>
            <a:endParaRPr lang="zh-CN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20F4D5D-774A-46B3-9D27-978BBDBA9D96}"/>
              </a:ext>
            </a:extLst>
          </p:cNvPr>
          <p:cNvSpPr/>
          <p:nvPr/>
        </p:nvSpPr>
        <p:spPr>
          <a:xfrm>
            <a:off x="6722296" y="4309656"/>
            <a:ext cx="4660249" cy="461665"/>
          </a:xfrm>
          <a:prstGeom prst="rect">
            <a:avLst/>
          </a:prstGeom>
          <a:solidFill>
            <a:srgbClr val="DDE6FD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10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个滤波器</a:t>
            </a:r>
            <a:r>
              <a:rPr lang="zh-CN" altLang="en-US" sz="2400" dirty="0">
                <a:solidFill>
                  <a:srgbClr val="000000"/>
                </a:solidFill>
                <a:latin typeface="ArialMT"/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latin typeface="ArialMT"/>
                <a:ea typeface="宋体" panose="02010600030101010101" pitchFamily="2" charset="-122"/>
              </a:rPr>
              <a:t>32*32*</a:t>
            </a:r>
            <a:r>
              <a:rPr lang="en-US" altLang="zh-CN" sz="2400" dirty="0">
                <a:solidFill>
                  <a:srgbClr val="FF0000"/>
                </a:solidFill>
                <a:latin typeface="ArialMT"/>
                <a:ea typeface="宋体" panose="02010600030101010101" pitchFamily="2" charset="-122"/>
              </a:rPr>
              <a:t>10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A9CA7A-6A03-4D5F-99B5-85E4193694FE}"/>
              </a:ext>
            </a:extLst>
          </p:cNvPr>
          <p:cNvSpPr/>
          <p:nvPr/>
        </p:nvSpPr>
        <p:spPr>
          <a:xfrm>
            <a:off x="6722296" y="5247970"/>
            <a:ext cx="4603970" cy="461665"/>
          </a:xfrm>
          <a:prstGeom prst="rect">
            <a:avLst/>
          </a:prstGeom>
          <a:solidFill>
            <a:srgbClr val="FFD8D8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个滤波器</a:t>
            </a:r>
            <a:r>
              <a:rPr lang="zh-CN" altLang="en-US" sz="2400" dirty="0">
                <a:solidFill>
                  <a:srgbClr val="000000"/>
                </a:solidFill>
                <a:latin typeface="ArialMT"/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solidFill>
                  <a:srgbClr val="FF00FF"/>
                </a:solidFill>
                <a:latin typeface="ArialMT"/>
                <a:ea typeface="宋体" panose="02010600030101010101" pitchFamily="2" charset="-122"/>
              </a:rPr>
              <a:t>5*5</a:t>
            </a:r>
            <a:r>
              <a:rPr lang="en-US" altLang="zh-CN" sz="2400" dirty="0">
                <a:latin typeface="ArialMT"/>
                <a:ea typeface="宋体" panose="02010600030101010101" pitchFamily="2" charset="-122"/>
              </a:rPr>
              <a:t>*</a:t>
            </a:r>
            <a:r>
              <a:rPr lang="en-US" altLang="zh-CN" sz="2400" kern="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3</a:t>
            </a:r>
            <a:r>
              <a:rPr lang="en-US" altLang="zh-CN" sz="2400" dirty="0">
                <a:solidFill>
                  <a:srgbClr val="000000"/>
                </a:solidFill>
                <a:latin typeface="ArialMT"/>
                <a:ea typeface="宋体" panose="02010600030101010101" pitchFamily="2" charset="-122"/>
              </a:rPr>
              <a:t>+1 = </a:t>
            </a:r>
            <a:r>
              <a:rPr lang="en-US" altLang="zh-CN" sz="2400" dirty="0">
                <a:solidFill>
                  <a:srgbClr val="30B4C6"/>
                </a:solidFill>
                <a:latin typeface="ArialMT"/>
                <a:ea typeface="宋体" panose="02010600030101010101" pitchFamily="2" charset="-122"/>
              </a:rPr>
              <a:t>76</a:t>
            </a:r>
            <a:endParaRPr lang="zh-CN" altLang="en-US" sz="2400" dirty="0">
              <a:solidFill>
                <a:srgbClr val="30B4C6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8F51CD5-881A-41F2-A1FE-8538ED12E66E}"/>
              </a:ext>
            </a:extLst>
          </p:cNvPr>
          <p:cNvSpPr/>
          <p:nvPr/>
        </p:nvSpPr>
        <p:spPr>
          <a:xfrm>
            <a:off x="6722296" y="5722013"/>
            <a:ext cx="4603970" cy="461665"/>
          </a:xfrm>
          <a:prstGeom prst="rect">
            <a:avLst/>
          </a:prstGeom>
          <a:solidFill>
            <a:srgbClr val="FFD8D8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10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个滤波器</a:t>
            </a:r>
            <a:r>
              <a:rPr lang="zh-CN" altLang="en-US" sz="2400" dirty="0">
                <a:solidFill>
                  <a:srgbClr val="000000"/>
                </a:solidFill>
                <a:latin typeface="ArialMT"/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ArialMT"/>
                <a:ea typeface="宋体" panose="02010600030101010101" pitchFamily="2" charset="-122"/>
              </a:rPr>
              <a:t>10</a:t>
            </a:r>
            <a:r>
              <a:rPr lang="en-US" altLang="zh-CN" sz="2400" dirty="0">
                <a:latin typeface="ArialMT"/>
                <a:ea typeface="宋体" panose="02010600030101010101" pitchFamily="2" charset="-122"/>
              </a:rPr>
              <a:t>*</a:t>
            </a:r>
            <a:r>
              <a:rPr lang="en-US" altLang="zh-CN" sz="2400" dirty="0">
                <a:solidFill>
                  <a:srgbClr val="30B4C6"/>
                </a:solidFill>
                <a:latin typeface="ArialMT"/>
                <a:ea typeface="宋体" panose="02010600030101010101" pitchFamily="2" charset="-122"/>
              </a:rPr>
              <a:t>76 </a:t>
            </a:r>
            <a:r>
              <a:rPr lang="en-US" altLang="zh-CN" sz="2400" dirty="0">
                <a:latin typeface="ArialMT"/>
                <a:ea typeface="宋体" panose="02010600030101010101" pitchFamily="2" charset="-122"/>
              </a:rPr>
              <a:t>= 760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4725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背景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F1D9F1-7F5B-4C81-8555-D31699D9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03" y="4586991"/>
            <a:ext cx="1066800" cy="14130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B79F7B-A5DD-428E-9645-BC97B873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8" y="1690309"/>
            <a:ext cx="10782966" cy="4580476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F0C8B491-AEDC-4082-A0F7-A08CECBF1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38" y="1008478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历年来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ImageNet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挑战赛性能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错误率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排名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0BE1A1-5B68-44D9-9770-8735110E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77" y="1889083"/>
            <a:ext cx="6974350" cy="45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0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57981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卷积层的模型参数量计算总结：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9F00C11-69DF-47DF-AC26-90D9ED0ED1FC}"/>
                  </a:ext>
                </a:extLst>
              </p:cNvPr>
              <p:cNvSpPr/>
              <p:nvPr/>
            </p:nvSpPr>
            <p:spPr>
              <a:xfrm>
                <a:off x="1114720" y="2211422"/>
                <a:ext cx="3557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输入大小为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zh-CN" altLang="en-US" sz="2400" dirty="0">
                  <a:solidFill>
                    <a:srgbClr val="9FD56D">
                      <a:lumMod val="7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9F00C11-69DF-47DF-AC26-90D9ED0ED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20" y="2211422"/>
                <a:ext cx="3557897" cy="461665"/>
              </a:xfrm>
              <a:prstGeom prst="rect">
                <a:avLst/>
              </a:prstGeom>
              <a:blipFill>
                <a:blip r:embed="rId3"/>
                <a:stretch>
                  <a:fillRect l="-274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3FF5F1A8-4AFC-46DB-8E5C-65DC1945345C}"/>
              </a:ext>
            </a:extLst>
          </p:cNvPr>
          <p:cNvSpPr/>
          <p:nvPr/>
        </p:nvSpPr>
        <p:spPr>
          <a:xfrm>
            <a:off x="6881071" y="307035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这里：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94E6654-CEE9-4C5A-AF2E-F8E0A0383386}"/>
                  </a:ext>
                </a:extLst>
              </p:cNvPr>
              <p:cNvSpPr/>
              <p:nvPr/>
            </p:nvSpPr>
            <p:spPr>
              <a:xfrm>
                <a:off x="1114720" y="3035301"/>
                <a:ext cx="60099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卷积后得到的特征图大小是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94E6654-CEE9-4C5A-AF2E-F8E0A0383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20" y="3035301"/>
                <a:ext cx="6009980" cy="461665"/>
              </a:xfrm>
              <a:prstGeom prst="rect">
                <a:avLst/>
              </a:prstGeom>
              <a:blipFill>
                <a:blip r:embed="rId4"/>
                <a:stretch>
                  <a:fillRect l="-162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8780C9D8-2073-4DDB-80DC-61FF0A53940A}"/>
              </a:ext>
            </a:extLst>
          </p:cNvPr>
          <p:cNvSpPr/>
          <p:nvPr/>
        </p:nvSpPr>
        <p:spPr>
          <a:xfrm>
            <a:off x="1114720" y="447830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这一层的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参数量是：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90E0F5B-FD7F-4825-99D3-C9739B4E32B3}"/>
                  </a:ext>
                </a:extLst>
              </p:cNvPr>
              <p:cNvSpPr/>
              <p:nvPr/>
            </p:nvSpPr>
            <p:spPr>
              <a:xfrm>
                <a:off x="4771006" y="2235778"/>
                <a:ext cx="35883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滤波器个数为</a:t>
                </a:r>
                <a14:m>
                  <m:oMath xmlns:m="http://schemas.openxmlformats.org/officeDocument/2006/math">
                    <m:r>
                      <a:rPr lang="en-US" altLang="zh-CN" sz="24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/>
                  <a:t> 尺寸为</a:t>
                </a:r>
                <a14:m>
                  <m:oMath xmlns:m="http://schemas.openxmlformats.org/officeDocument/2006/math">
                    <m:r>
                      <a:rPr lang="en-US" altLang="zh-CN" sz="24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90E0F5B-FD7F-4825-99D3-C9739B4E3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006" y="2235778"/>
                <a:ext cx="3588355" cy="461665"/>
              </a:xfrm>
              <a:prstGeom prst="rect">
                <a:avLst/>
              </a:prstGeom>
              <a:blipFill>
                <a:blip r:embed="rId5"/>
                <a:stretch>
                  <a:fillRect l="-2721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56033D5-40EC-402A-8FA6-517FB65BFDB5}"/>
                  </a:ext>
                </a:extLst>
              </p:cNvPr>
              <p:cNvSpPr/>
              <p:nvPr/>
            </p:nvSpPr>
            <p:spPr>
              <a:xfrm>
                <a:off x="8296843" y="2229167"/>
                <a:ext cx="30199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zh-CN" sz="2400" i="1" kern="0" dirty="0">
                    <a:solidFill>
                      <a:srgbClr val="000000"/>
                    </a:solidFill>
                    <a:latin typeface="Arial" charset="0"/>
                  </a:rPr>
                  <a:t>Stride</a:t>
                </a:r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/>
                  <a:t> 零填充为</a:t>
                </a:r>
                <a14:m>
                  <m:oMath xmlns:m="http://schemas.openxmlformats.org/officeDocument/2006/math">
                    <m:r>
                      <a:rPr lang="en-US" altLang="zh-CN" sz="24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56033D5-40EC-402A-8FA6-517FB65BF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843" y="2229167"/>
                <a:ext cx="3019994" cy="461665"/>
              </a:xfrm>
              <a:prstGeom prst="rect">
                <a:avLst/>
              </a:prstGeom>
              <a:blipFill>
                <a:blip r:embed="rId6"/>
                <a:stretch>
                  <a:fillRect l="-3030" t="-10667" r="-404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E4DAF3-EE85-4722-816E-48CD0B5708B4}"/>
                  </a:ext>
                </a:extLst>
              </p:cNvPr>
              <p:cNvSpPr/>
              <p:nvPr/>
            </p:nvSpPr>
            <p:spPr>
              <a:xfrm>
                <a:off x="2200039" y="3555630"/>
                <a:ext cx="3352906" cy="786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zh-CN" sz="2400" b="0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E4DAF3-EE85-4722-816E-48CD0B570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039" y="3555630"/>
                <a:ext cx="3352906" cy="786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AFAF408-EF27-40F0-9FCA-F3BB25496B65}"/>
                  </a:ext>
                </a:extLst>
              </p:cNvPr>
              <p:cNvSpPr/>
              <p:nvPr/>
            </p:nvSpPr>
            <p:spPr>
              <a:xfrm>
                <a:off x="5568108" y="3548027"/>
                <a:ext cx="3259097" cy="786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zh-CN" sz="2400" b="0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AFAF408-EF27-40F0-9FCA-F3BB25496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108" y="3548027"/>
                <a:ext cx="3259097" cy="786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8D99186-FAAD-4929-8C82-C998C4C2D6A0}"/>
                  </a:ext>
                </a:extLst>
              </p:cNvPr>
              <p:cNvSpPr/>
              <p:nvPr/>
            </p:nvSpPr>
            <p:spPr>
              <a:xfrm>
                <a:off x="8842368" y="3717981"/>
                <a:ext cx="12316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8D99186-FAAD-4929-8C82-C998C4C2D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68" y="3717981"/>
                <a:ext cx="1231684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42B7ABA-BC49-46CF-8E3C-8893B52C04D2}"/>
                  </a:ext>
                </a:extLst>
              </p:cNvPr>
              <p:cNvSpPr/>
              <p:nvPr/>
            </p:nvSpPr>
            <p:spPr>
              <a:xfrm>
                <a:off x="2200039" y="5017663"/>
                <a:ext cx="2739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CN" sz="2400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CN" sz="2400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i="1" kern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b="0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42B7ABA-BC49-46CF-8E3C-8893B52C0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039" y="5017663"/>
                <a:ext cx="2739404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6035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289042E-A4B7-4BC1-8048-3C36024EFD35}"/>
              </a:ext>
            </a:extLst>
          </p:cNvPr>
          <p:cNvSpPr/>
          <p:nvPr/>
        </p:nvSpPr>
        <p:spPr>
          <a:xfrm>
            <a:off x="846004" y="5095541"/>
            <a:ext cx="6910466" cy="1368000"/>
          </a:xfrm>
          <a:prstGeom prst="rect">
            <a:avLst/>
          </a:prstGeom>
          <a:solidFill>
            <a:srgbClr val="DDE6FD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的结构示意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Picture 2" descr="http://s.hswstatic.com/gif/whiskers-sam.jpg">
            <a:extLst>
              <a:ext uri="{FF2B5EF4-FFF2-40B4-BE49-F238E27FC236}">
                <a16:creationId xmlns:a16="http://schemas.microsoft.com/office/drawing/2014/main" id="{98959B3A-BD5C-4E4C-9822-5FC096E2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37" y="2258727"/>
            <a:ext cx="1898379" cy="129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向下箭號 11">
            <a:extLst>
              <a:ext uri="{FF2B5EF4-FFF2-40B4-BE49-F238E27FC236}">
                <a16:creationId xmlns:a16="http://schemas.microsoft.com/office/drawing/2014/main" id="{50848A92-A325-4C42-BF88-F9E7A864EFC3}"/>
              </a:ext>
            </a:extLst>
          </p:cNvPr>
          <p:cNvSpPr/>
          <p:nvPr/>
        </p:nvSpPr>
        <p:spPr>
          <a:xfrm rot="16200000">
            <a:off x="2788084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74A02B-CC70-4BB6-A7A9-C228C7B10F73}"/>
              </a:ext>
            </a:extLst>
          </p:cNvPr>
          <p:cNvSpPr/>
          <p:nvPr/>
        </p:nvSpPr>
        <p:spPr>
          <a:xfrm rot="16200000">
            <a:off x="2692193" y="2580648"/>
            <a:ext cx="1736724" cy="556488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1A3C9B-9211-487A-AAD7-1121E2BC68AE}"/>
              </a:ext>
            </a:extLst>
          </p:cNvPr>
          <p:cNvSpPr/>
          <p:nvPr/>
        </p:nvSpPr>
        <p:spPr>
          <a:xfrm rot="16200000">
            <a:off x="3714577" y="2580647"/>
            <a:ext cx="1736724" cy="55648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99DB660B-D90D-469D-BF10-95D768BB45D1}"/>
              </a:ext>
            </a:extLst>
          </p:cNvPr>
          <p:cNvSpPr/>
          <p:nvPr/>
        </p:nvSpPr>
        <p:spPr>
          <a:xfrm rot="16200000">
            <a:off x="3779596" y="2747020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向下箭號 11">
            <a:extLst>
              <a:ext uri="{FF2B5EF4-FFF2-40B4-BE49-F238E27FC236}">
                <a16:creationId xmlns:a16="http://schemas.microsoft.com/office/drawing/2014/main" id="{A70444A4-0666-4E1A-8984-77DCE76EA819}"/>
              </a:ext>
            </a:extLst>
          </p:cNvPr>
          <p:cNvSpPr/>
          <p:nvPr/>
        </p:nvSpPr>
        <p:spPr>
          <a:xfrm rot="16200000">
            <a:off x="4809240" y="2751540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034A15-3B1E-4F4C-AA13-B9247F822766}"/>
              </a:ext>
            </a:extLst>
          </p:cNvPr>
          <p:cNvSpPr/>
          <p:nvPr/>
        </p:nvSpPr>
        <p:spPr>
          <a:xfrm rot="16200000">
            <a:off x="4712869" y="2580646"/>
            <a:ext cx="1736724" cy="556488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向下箭號 11">
            <a:extLst>
              <a:ext uri="{FF2B5EF4-FFF2-40B4-BE49-F238E27FC236}">
                <a16:creationId xmlns:a16="http://schemas.microsoft.com/office/drawing/2014/main" id="{2398099D-AC3B-4642-B449-7584D1B362DE}"/>
              </a:ext>
            </a:extLst>
          </p:cNvPr>
          <p:cNvSpPr/>
          <p:nvPr/>
        </p:nvSpPr>
        <p:spPr>
          <a:xfrm rot="16200000">
            <a:off x="5807532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1970A2-3215-4D04-86C1-874593BA7AD5}"/>
              </a:ext>
            </a:extLst>
          </p:cNvPr>
          <p:cNvSpPr/>
          <p:nvPr/>
        </p:nvSpPr>
        <p:spPr>
          <a:xfrm rot="16200000">
            <a:off x="5711161" y="2580647"/>
            <a:ext cx="1736724" cy="55648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下箭號 11">
            <a:extLst>
              <a:ext uri="{FF2B5EF4-FFF2-40B4-BE49-F238E27FC236}">
                <a16:creationId xmlns:a16="http://schemas.microsoft.com/office/drawing/2014/main" id="{7874C690-351F-457C-887D-E7357FDB79D3}"/>
              </a:ext>
            </a:extLst>
          </p:cNvPr>
          <p:cNvSpPr/>
          <p:nvPr/>
        </p:nvSpPr>
        <p:spPr>
          <a:xfrm rot="16200000">
            <a:off x="6805824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15">
            <a:extLst>
              <a:ext uri="{FF2B5EF4-FFF2-40B4-BE49-F238E27FC236}">
                <a16:creationId xmlns:a16="http://schemas.microsoft.com/office/drawing/2014/main" id="{7FA40FA6-E1D8-4774-99D8-7A2D002EB609}"/>
              </a:ext>
            </a:extLst>
          </p:cNvPr>
          <p:cNvSpPr txBox="1"/>
          <p:nvPr/>
        </p:nvSpPr>
        <p:spPr>
          <a:xfrm rot="16200000">
            <a:off x="6709452" y="2626215"/>
            <a:ext cx="1736725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向下箭號 11">
            <a:extLst>
              <a:ext uri="{FF2B5EF4-FFF2-40B4-BE49-F238E27FC236}">
                <a16:creationId xmlns:a16="http://schemas.microsoft.com/office/drawing/2014/main" id="{6D12A3EE-3FBD-4363-95B6-491D409ED2E2}"/>
              </a:ext>
            </a:extLst>
          </p:cNvPr>
          <p:cNvSpPr/>
          <p:nvPr/>
        </p:nvSpPr>
        <p:spPr>
          <a:xfrm rot="16200000">
            <a:off x="7756704" y="2757455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6" name="圖片 4">
            <a:extLst>
              <a:ext uri="{FF2B5EF4-FFF2-40B4-BE49-F238E27FC236}">
                <a16:creationId xmlns:a16="http://schemas.microsoft.com/office/drawing/2014/main" id="{F35067BE-A902-4859-824F-A53AEC87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8239592" y="2125486"/>
            <a:ext cx="2568162" cy="1503999"/>
          </a:xfrm>
          <a:prstGeom prst="rect">
            <a:avLst/>
          </a:prstGeom>
        </p:spPr>
      </p:pic>
      <p:sp>
        <p:nvSpPr>
          <p:cNvPr id="28" name="文字方塊 8">
            <a:extLst>
              <a:ext uri="{FF2B5EF4-FFF2-40B4-BE49-F238E27FC236}">
                <a16:creationId xmlns:a16="http://schemas.microsoft.com/office/drawing/2014/main" id="{8E115C35-B8F0-43FE-89CE-F7D91D7C1C16}"/>
              </a:ext>
            </a:extLst>
          </p:cNvPr>
          <p:cNvSpPr txBox="1"/>
          <p:nvPr/>
        </p:nvSpPr>
        <p:spPr>
          <a:xfrm>
            <a:off x="10551922" y="2258727"/>
            <a:ext cx="74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cat ……dog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AC7EBE-3E30-4426-80EC-2C0498FDDA41}"/>
              </a:ext>
            </a:extLst>
          </p:cNvPr>
          <p:cNvSpPr/>
          <p:nvPr/>
        </p:nvSpPr>
        <p:spPr>
          <a:xfrm>
            <a:off x="3160444" y="373966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337D45-F821-4555-9168-D7F7601795E7}"/>
              </a:ext>
            </a:extLst>
          </p:cNvPr>
          <p:cNvSpPr/>
          <p:nvPr/>
        </p:nvSpPr>
        <p:spPr>
          <a:xfrm>
            <a:off x="4182829" y="374587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池化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9F9FBB-BA05-4B98-B61E-0CC57F4ECCFB}"/>
              </a:ext>
            </a:extLst>
          </p:cNvPr>
          <p:cNvSpPr/>
          <p:nvPr/>
        </p:nvSpPr>
        <p:spPr>
          <a:xfrm>
            <a:off x="5192781" y="372352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7C962DE-F9F9-4374-8323-0CA94BB47FAA}"/>
              </a:ext>
            </a:extLst>
          </p:cNvPr>
          <p:cNvSpPr/>
          <p:nvPr/>
        </p:nvSpPr>
        <p:spPr>
          <a:xfrm>
            <a:off x="6179413" y="374436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池化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0DD1D84-8EAE-4FC2-86D7-20B3297C65DB}"/>
              </a:ext>
            </a:extLst>
          </p:cNvPr>
          <p:cNvSpPr/>
          <p:nvPr/>
        </p:nvSpPr>
        <p:spPr>
          <a:xfrm>
            <a:off x="8943456" y="372174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全连接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ACF11F11-1720-4F7D-A584-5C6FA9125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960" y="5184182"/>
            <a:ext cx="35526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反映物体特性的模式往往只占图像中很小的一部分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" name="左大括弧 22">
            <a:extLst>
              <a:ext uri="{FF2B5EF4-FFF2-40B4-BE49-F238E27FC236}">
                <a16:creationId xmlns:a16="http://schemas.microsoft.com/office/drawing/2014/main" id="{3A93B487-6C7B-4DDF-9BA1-3FAF0CF43276}"/>
              </a:ext>
            </a:extLst>
          </p:cNvPr>
          <p:cNvSpPr/>
          <p:nvPr/>
        </p:nvSpPr>
        <p:spPr>
          <a:xfrm rot="16200000" flipH="1">
            <a:off x="4917350" y="-89356"/>
            <a:ext cx="329471" cy="3724932"/>
          </a:xfrm>
          <a:prstGeom prst="leftBrace">
            <a:avLst>
              <a:gd name="adj1" fmla="val 72890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C6A95AC-78CA-485F-A9AF-56A5CF0B7AA0}"/>
              </a:ext>
            </a:extLst>
          </p:cNvPr>
          <p:cNvSpPr/>
          <p:nvPr/>
        </p:nvSpPr>
        <p:spPr>
          <a:xfrm>
            <a:off x="4429050" y="10288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重复多次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52F1A49B-0F7F-4D9C-AD61-F9822A9F0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743" y="5188153"/>
            <a:ext cx="35526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物体同样的模式可能出现在图像中的不同区域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73FCE3EE-FAAD-46B7-B2E3-658B4E468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98" y="5184182"/>
            <a:ext cx="34934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下采样不会改变物体的类别属性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" name="文字方塊 5">
            <a:extLst>
              <a:ext uri="{FF2B5EF4-FFF2-40B4-BE49-F238E27FC236}">
                <a16:creationId xmlns:a16="http://schemas.microsoft.com/office/drawing/2014/main" id="{3A8031D6-2EE5-4A9D-9758-9AC0528F55F7}"/>
              </a:ext>
            </a:extLst>
          </p:cNvPr>
          <p:cNvSpPr txBox="1"/>
          <p:nvPr/>
        </p:nvSpPr>
        <p:spPr>
          <a:xfrm>
            <a:off x="846004" y="4698356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文字方塊 5">
            <a:extLst>
              <a:ext uri="{FF2B5EF4-FFF2-40B4-BE49-F238E27FC236}">
                <a16:creationId xmlns:a16="http://schemas.microsoft.com/office/drawing/2014/main" id="{EF8FAF9E-9E02-45B6-AF88-A7181D941566}"/>
              </a:ext>
            </a:extLst>
          </p:cNvPr>
          <p:cNvSpPr txBox="1"/>
          <p:nvPr/>
        </p:nvSpPr>
        <p:spPr>
          <a:xfrm>
            <a:off x="4436332" y="4716602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文字方塊 5">
            <a:extLst>
              <a:ext uri="{FF2B5EF4-FFF2-40B4-BE49-F238E27FC236}">
                <a16:creationId xmlns:a16="http://schemas.microsoft.com/office/drawing/2014/main" id="{5E2BF6AF-1134-4E57-AD14-FAFF2B310D5B}"/>
              </a:ext>
            </a:extLst>
          </p:cNvPr>
          <p:cNvSpPr txBox="1"/>
          <p:nvPr/>
        </p:nvSpPr>
        <p:spPr>
          <a:xfrm>
            <a:off x="8026660" y="4716601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C09055-DE82-4C91-B4E0-065E1759E0A3}"/>
              </a:ext>
            </a:extLst>
          </p:cNvPr>
          <p:cNvSpPr/>
          <p:nvPr/>
        </p:nvSpPr>
        <p:spPr>
          <a:xfrm>
            <a:off x="7893067" y="5104317"/>
            <a:ext cx="3470641" cy="1368000"/>
          </a:xfrm>
          <a:prstGeom prst="rect">
            <a:avLst/>
          </a:prstGeom>
          <a:solidFill>
            <a:srgbClr val="B2E0B2">
              <a:alpha val="4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A861F17-CCCC-4BA7-BE00-E92B66B67759}"/>
              </a:ext>
            </a:extLst>
          </p:cNvPr>
          <p:cNvSpPr/>
          <p:nvPr/>
        </p:nvSpPr>
        <p:spPr>
          <a:xfrm>
            <a:off x="6158520" y="1814433"/>
            <a:ext cx="856482" cy="234624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F207D32-8C9C-4FF9-B8E1-C170A01266DC}"/>
              </a:ext>
            </a:extLst>
          </p:cNvPr>
          <p:cNvSpPr/>
          <p:nvPr/>
        </p:nvSpPr>
        <p:spPr>
          <a:xfrm>
            <a:off x="4176700" y="1837089"/>
            <a:ext cx="856482" cy="234624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2403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CNN – Max Pooling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5" name="图片 4">
            <a:extLst>
              <a:ext uri="{FF2B5EF4-FFF2-40B4-BE49-F238E27FC236}">
                <a16:creationId xmlns:a16="http://schemas.microsoft.com/office/drawing/2014/main" id="{56A95AEF-0E64-4A49-B019-F30379A97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852" y="5693775"/>
            <a:ext cx="8821738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橢圓 11">
            <a:extLst>
              <a:ext uri="{FF2B5EF4-FFF2-40B4-BE49-F238E27FC236}">
                <a16:creationId xmlns:a16="http://schemas.microsoft.com/office/drawing/2014/main" id="{E7124F3E-D231-4FC7-B044-AD732AA22109}"/>
              </a:ext>
            </a:extLst>
          </p:cNvPr>
          <p:cNvSpPr/>
          <p:nvPr/>
        </p:nvSpPr>
        <p:spPr>
          <a:xfrm>
            <a:off x="2746766" y="20816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橢圓 12">
            <a:extLst>
              <a:ext uri="{FF2B5EF4-FFF2-40B4-BE49-F238E27FC236}">
                <a16:creationId xmlns:a16="http://schemas.microsoft.com/office/drawing/2014/main" id="{196F409B-244A-421C-82F3-8C87ED978394}"/>
              </a:ext>
            </a:extLst>
          </p:cNvPr>
          <p:cNvSpPr/>
          <p:nvPr/>
        </p:nvSpPr>
        <p:spPr>
          <a:xfrm>
            <a:off x="3588595" y="20816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橢圓 13">
            <a:extLst>
              <a:ext uri="{FF2B5EF4-FFF2-40B4-BE49-F238E27FC236}">
                <a16:creationId xmlns:a16="http://schemas.microsoft.com/office/drawing/2014/main" id="{6855E8E1-39B4-4472-9E5F-7F7D6A771D9A}"/>
              </a:ext>
            </a:extLst>
          </p:cNvPr>
          <p:cNvSpPr/>
          <p:nvPr/>
        </p:nvSpPr>
        <p:spPr>
          <a:xfrm>
            <a:off x="4430424" y="20816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橢圓 14">
            <a:extLst>
              <a:ext uri="{FF2B5EF4-FFF2-40B4-BE49-F238E27FC236}">
                <a16:creationId xmlns:a16="http://schemas.microsoft.com/office/drawing/2014/main" id="{1517392A-A231-4CE9-AF32-A1DFA9BE3208}"/>
              </a:ext>
            </a:extLst>
          </p:cNvPr>
          <p:cNvSpPr/>
          <p:nvPr/>
        </p:nvSpPr>
        <p:spPr>
          <a:xfrm>
            <a:off x="5272253" y="20816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橢圓 15">
            <a:extLst>
              <a:ext uri="{FF2B5EF4-FFF2-40B4-BE49-F238E27FC236}">
                <a16:creationId xmlns:a16="http://schemas.microsoft.com/office/drawing/2014/main" id="{D1CD421C-C609-45E1-BF62-407AAEFC73ED}"/>
              </a:ext>
            </a:extLst>
          </p:cNvPr>
          <p:cNvSpPr/>
          <p:nvPr/>
        </p:nvSpPr>
        <p:spPr>
          <a:xfrm>
            <a:off x="2746766" y="28817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橢圓 16">
            <a:extLst>
              <a:ext uri="{FF2B5EF4-FFF2-40B4-BE49-F238E27FC236}">
                <a16:creationId xmlns:a16="http://schemas.microsoft.com/office/drawing/2014/main" id="{06EB0FA7-FF7C-46BD-A4B3-C52F55C14084}"/>
              </a:ext>
            </a:extLst>
          </p:cNvPr>
          <p:cNvSpPr/>
          <p:nvPr/>
        </p:nvSpPr>
        <p:spPr>
          <a:xfrm>
            <a:off x="3588595" y="28817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橢圓 17">
            <a:extLst>
              <a:ext uri="{FF2B5EF4-FFF2-40B4-BE49-F238E27FC236}">
                <a16:creationId xmlns:a16="http://schemas.microsoft.com/office/drawing/2014/main" id="{2F22A815-9391-4F18-A87F-F8CF9237F91B}"/>
              </a:ext>
            </a:extLst>
          </p:cNvPr>
          <p:cNvSpPr/>
          <p:nvPr/>
        </p:nvSpPr>
        <p:spPr>
          <a:xfrm>
            <a:off x="4430424" y="28817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橢圓 18">
            <a:extLst>
              <a:ext uri="{FF2B5EF4-FFF2-40B4-BE49-F238E27FC236}">
                <a16:creationId xmlns:a16="http://schemas.microsoft.com/office/drawing/2014/main" id="{36A9ACD9-BE0E-4C95-875D-70C2BB17B875}"/>
              </a:ext>
            </a:extLst>
          </p:cNvPr>
          <p:cNvSpPr/>
          <p:nvPr/>
        </p:nvSpPr>
        <p:spPr>
          <a:xfrm>
            <a:off x="5272253" y="28817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橢圓 19">
            <a:extLst>
              <a:ext uri="{FF2B5EF4-FFF2-40B4-BE49-F238E27FC236}">
                <a16:creationId xmlns:a16="http://schemas.microsoft.com/office/drawing/2014/main" id="{FFB5A2D7-1F91-4E2A-A176-660FCF6F5C9D}"/>
              </a:ext>
            </a:extLst>
          </p:cNvPr>
          <p:cNvSpPr/>
          <p:nvPr/>
        </p:nvSpPr>
        <p:spPr>
          <a:xfrm>
            <a:off x="2746766" y="37394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橢圓 20">
            <a:extLst>
              <a:ext uri="{FF2B5EF4-FFF2-40B4-BE49-F238E27FC236}">
                <a16:creationId xmlns:a16="http://schemas.microsoft.com/office/drawing/2014/main" id="{E1072D81-A76C-49C9-9C90-A8D02B856A39}"/>
              </a:ext>
            </a:extLst>
          </p:cNvPr>
          <p:cNvSpPr/>
          <p:nvPr/>
        </p:nvSpPr>
        <p:spPr>
          <a:xfrm>
            <a:off x="3588595" y="37394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橢圓 21">
            <a:extLst>
              <a:ext uri="{FF2B5EF4-FFF2-40B4-BE49-F238E27FC236}">
                <a16:creationId xmlns:a16="http://schemas.microsoft.com/office/drawing/2014/main" id="{A7408CD2-D8B3-44BD-9F9F-0E74EAD7335D}"/>
              </a:ext>
            </a:extLst>
          </p:cNvPr>
          <p:cNvSpPr/>
          <p:nvPr/>
        </p:nvSpPr>
        <p:spPr>
          <a:xfrm>
            <a:off x="4430424" y="37394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橢圓 22">
            <a:extLst>
              <a:ext uri="{FF2B5EF4-FFF2-40B4-BE49-F238E27FC236}">
                <a16:creationId xmlns:a16="http://schemas.microsoft.com/office/drawing/2014/main" id="{A0B8233D-0533-4C6D-80F3-A9BDD4869EA2}"/>
              </a:ext>
            </a:extLst>
          </p:cNvPr>
          <p:cNvSpPr/>
          <p:nvPr/>
        </p:nvSpPr>
        <p:spPr>
          <a:xfrm>
            <a:off x="5272253" y="37394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橢圓 23">
            <a:extLst>
              <a:ext uri="{FF2B5EF4-FFF2-40B4-BE49-F238E27FC236}">
                <a16:creationId xmlns:a16="http://schemas.microsoft.com/office/drawing/2014/main" id="{C3B4BBF5-7D6C-47B5-9CFF-0E03CD18C4A9}"/>
              </a:ext>
            </a:extLst>
          </p:cNvPr>
          <p:cNvSpPr/>
          <p:nvPr/>
        </p:nvSpPr>
        <p:spPr>
          <a:xfrm>
            <a:off x="2746766" y="45395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橢圓 24">
            <a:extLst>
              <a:ext uri="{FF2B5EF4-FFF2-40B4-BE49-F238E27FC236}">
                <a16:creationId xmlns:a16="http://schemas.microsoft.com/office/drawing/2014/main" id="{37AFB638-09AF-46AA-BF57-02B0375C93BF}"/>
              </a:ext>
            </a:extLst>
          </p:cNvPr>
          <p:cNvSpPr/>
          <p:nvPr/>
        </p:nvSpPr>
        <p:spPr>
          <a:xfrm>
            <a:off x="3588595" y="45395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橢圓 25">
            <a:extLst>
              <a:ext uri="{FF2B5EF4-FFF2-40B4-BE49-F238E27FC236}">
                <a16:creationId xmlns:a16="http://schemas.microsoft.com/office/drawing/2014/main" id="{A7F021E8-D992-4391-82FB-472DBA3ED44B}"/>
              </a:ext>
            </a:extLst>
          </p:cNvPr>
          <p:cNvSpPr/>
          <p:nvPr/>
        </p:nvSpPr>
        <p:spPr>
          <a:xfrm>
            <a:off x="4430424" y="45395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3" name="橢圓 26">
            <a:extLst>
              <a:ext uri="{FF2B5EF4-FFF2-40B4-BE49-F238E27FC236}">
                <a16:creationId xmlns:a16="http://schemas.microsoft.com/office/drawing/2014/main" id="{5B11206B-2585-4664-B229-958D513B5253}"/>
              </a:ext>
            </a:extLst>
          </p:cNvPr>
          <p:cNvSpPr/>
          <p:nvPr/>
        </p:nvSpPr>
        <p:spPr>
          <a:xfrm>
            <a:off x="5272253" y="45395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93960A1F-236F-400A-B4A0-F1522E5F0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56786"/>
              </p:ext>
            </p:extLst>
          </p:nvPr>
        </p:nvGraphicFramePr>
        <p:xfrm>
          <a:off x="10267885" y="2862658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文字方塊 35">
            <a:extLst>
              <a:ext uri="{FF2B5EF4-FFF2-40B4-BE49-F238E27FC236}">
                <a16:creationId xmlns:a16="http://schemas.microsoft.com/office/drawing/2014/main" id="{6D1DAD0A-2DF9-4F67-871C-41ADC3F4FD86}"/>
              </a:ext>
            </a:extLst>
          </p:cNvPr>
          <p:cNvSpPr txBox="1"/>
          <p:nvPr/>
        </p:nvSpPr>
        <p:spPr>
          <a:xfrm>
            <a:off x="10350338" y="453958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橢圓 41">
            <a:extLst>
              <a:ext uri="{FF2B5EF4-FFF2-40B4-BE49-F238E27FC236}">
                <a16:creationId xmlns:a16="http://schemas.microsoft.com/office/drawing/2014/main" id="{874AFF64-313B-4733-994C-23AF8B03485D}"/>
              </a:ext>
            </a:extLst>
          </p:cNvPr>
          <p:cNvSpPr/>
          <p:nvPr/>
        </p:nvSpPr>
        <p:spPr>
          <a:xfrm>
            <a:off x="6424822" y="21072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橢圓 42">
            <a:extLst>
              <a:ext uri="{FF2B5EF4-FFF2-40B4-BE49-F238E27FC236}">
                <a16:creationId xmlns:a16="http://schemas.microsoft.com/office/drawing/2014/main" id="{58621169-B9A4-4C4A-8771-FBD0BC6529D0}"/>
              </a:ext>
            </a:extLst>
          </p:cNvPr>
          <p:cNvSpPr/>
          <p:nvPr/>
        </p:nvSpPr>
        <p:spPr>
          <a:xfrm>
            <a:off x="7266651" y="21072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橢圓 43">
            <a:extLst>
              <a:ext uri="{FF2B5EF4-FFF2-40B4-BE49-F238E27FC236}">
                <a16:creationId xmlns:a16="http://schemas.microsoft.com/office/drawing/2014/main" id="{036371E4-012A-4DFB-9235-CD07DCFD4BDB}"/>
              </a:ext>
            </a:extLst>
          </p:cNvPr>
          <p:cNvSpPr/>
          <p:nvPr/>
        </p:nvSpPr>
        <p:spPr>
          <a:xfrm>
            <a:off x="8108480" y="21072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9" name="橢圓 44">
            <a:extLst>
              <a:ext uri="{FF2B5EF4-FFF2-40B4-BE49-F238E27FC236}">
                <a16:creationId xmlns:a16="http://schemas.microsoft.com/office/drawing/2014/main" id="{CB83DD95-808F-4A26-AFB0-A16DEA362369}"/>
              </a:ext>
            </a:extLst>
          </p:cNvPr>
          <p:cNvSpPr/>
          <p:nvPr/>
        </p:nvSpPr>
        <p:spPr>
          <a:xfrm>
            <a:off x="8950309" y="21072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橢圓 45">
            <a:extLst>
              <a:ext uri="{FF2B5EF4-FFF2-40B4-BE49-F238E27FC236}">
                <a16:creationId xmlns:a16="http://schemas.microsoft.com/office/drawing/2014/main" id="{51A0B1BF-C7A1-403F-9E9A-6E351C109857}"/>
              </a:ext>
            </a:extLst>
          </p:cNvPr>
          <p:cNvSpPr/>
          <p:nvPr/>
        </p:nvSpPr>
        <p:spPr>
          <a:xfrm>
            <a:off x="6424822" y="29073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橢圓 46">
            <a:extLst>
              <a:ext uri="{FF2B5EF4-FFF2-40B4-BE49-F238E27FC236}">
                <a16:creationId xmlns:a16="http://schemas.microsoft.com/office/drawing/2014/main" id="{B202988B-81F0-4EB1-BE5D-CFEE8B9C34FF}"/>
              </a:ext>
            </a:extLst>
          </p:cNvPr>
          <p:cNvSpPr/>
          <p:nvPr/>
        </p:nvSpPr>
        <p:spPr>
          <a:xfrm>
            <a:off x="7266651" y="29073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橢圓 47">
            <a:extLst>
              <a:ext uri="{FF2B5EF4-FFF2-40B4-BE49-F238E27FC236}">
                <a16:creationId xmlns:a16="http://schemas.microsoft.com/office/drawing/2014/main" id="{5D34144B-8024-4F9D-A290-EB248DB06B04}"/>
              </a:ext>
            </a:extLst>
          </p:cNvPr>
          <p:cNvSpPr/>
          <p:nvPr/>
        </p:nvSpPr>
        <p:spPr>
          <a:xfrm>
            <a:off x="8108480" y="29073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橢圓 48">
            <a:extLst>
              <a:ext uri="{FF2B5EF4-FFF2-40B4-BE49-F238E27FC236}">
                <a16:creationId xmlns:a16="http://schemas.microsoft.com/office/drawing/2014/main" id="{F18DFE59-4CF1-4C77-8D10-ACAC788A666D}"/>
              </a:ext>
            </a:extLst>
          </p:cNvPr>
          <p:cNvSpPr/>
          <p:nvPr/>
        </p:nvSpPr>
        <p:spPr>
          <a:xfrm>
            <a:off x="8950309" y="29073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橢圓 49">
            <a:extLst>
              <a:ext uri="{FF2B5EF4-FFF2-40B4-BE49-F238E27FC236}">
                <a16:creationId xmlns:a16="http://schemas.microsoft.com/office/drawing/2014/main" id="{815FD8B9-E0CB-4279-BAC6-C12B4EAE9906}"/>
              </a:ext>
            </a:extLst>
          </p:cNvPr>
          <p:cNvSpPr/>
          <p:nvPr/>
        </p:nvSpPr>
        <p:spPr>
          <a:xfrm>
            <a:off x="6424822" y="37651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橢圓 50">
            <a:extLst>
              <a:ext uri="{FF2B5EF4-FFF2-40B4-BE49-F238E27FC236}">
                <a16:creationId xmlns:a16="http://schemas.microsoft.com/office/drawing/2014/main" id="{677E3F07-08B3-4DC1-A043-17D191FA5870}"/>
              </a:ext>
            </a:extLst>
          </p:cNvPr>
          <p:cNvSpPr/>
          <p:nvPr/>
        </p:nvSpPr>
        <p:spPr>
          <a:xfrm>
            <a:off x="7266651" y="37651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6" name="橢圓 51">
            <a:extLst>
              <a:ext uri="{FF2B5EF4-FFF2-40B4-BE49-F238E27FC236}">
                <a16:creationId xmlns:a16="http://schemas.microsoft.com/office/drawing/2014/main" id="{9247A6B7-0147-4F74-A6F8-4CA6ED01B4CB}"/>
              </a:ext>
            </a:extLst>
          </p:cNvPr>
          <p:cNvSpPr/>
          <p:nvPr/>
        </p:nvSpPr>
        <p:spPr>
          <a:xfrm>
            <a:off x="8108480" y="37651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7" name="橢圓 52">
            <a:extLst>
              <a:ext uri="{FF2B5EF4-FFF2-40B4-BE49-F238E27FC236}">
                <a16:creationId xmlns:a16="http://schemas.microsoft.com/office/drawing/2014/main" id="{152BCD2A-B0AA-4B99-ABD9-E878E9DD8F3E}"/>
              </a:ext>
            </a:extLst>
          </p:cNvPr>
          <p:cNvSpPr/>
          <p:nvPr/>
        </p:nvSpPr>
        <p:spPr>
          <a:xfrm>
            <a:off x="8950309" y="37651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8" name="橢圓 53">
            <a:extLst>
              <a:ext uri="{FF2B5EF4-FFF2-40B4-BE49-F238E27FC236}">
                <a16:creationId xmlns:a16="http://schemas.microsoft.com/office/drawing/2014/main" id="{462BAACF-4CFE-4981-9CF7-8367F16CD22A}"/>
              </a:ext>
            </a:extLst>
          </p:cNvPr>
          <p:cNvSpPr/>
          <p:nvPr/>
        </p:nvSpPr>
        <p:spPr>
          <a:xfrm>
            <a:off x="6424822" y="45652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9" name="橢圓 54">
            <a:extLst>
              <a:ext uri="{FF2B5EF4-FFF2-40B4-BE49-F238E27FC236}">
                <a16:creationId xmlns:a16="http://schemas.microsoft.com/office/drawing/2014/main" id="{049EFC94-5720-4897-9E66-65F27BE3A74F}"/>
              </a:ext>
            </a:extLst>
          </p:cNvPr>
          <p:cNvSpPr/>
          <p:nvPr/>
        </p:nvSpPr>
        <p:spPr>
          <a:xfrm>
            <a:off x="7266651" y="45652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0" name="橢圓 55">
            <a:extLst>
              <a:ext uri="{FF2B5EF4-FFF2-40B4-BE49-F238E27FC236}">
                <a16:creationId xmlns:a16="http://schemas.microsoft.com/office/drawing/2014/main" id="{C7AE3AF5-B3DE-4375-9729-97E060BC8B1D}"/>
              </a:ext>
            </a:extLst>
          </p:cNvPr>
          <p:cNvSpPr/>
          <p:nvPr/>
        </p:nvSpPr>
        <p:spPr>
          <a:xfrm>
            <a:off x="8108480" y="45652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-4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1" name="橢圓 56">
            <a:extLst>
              <a:ext uri="{FF2B5EF4-FFF2-40B4-BE49-F238E27FC236}">
                <a16:creationId xmlns:a16="http://schemas.microsoft.com/office/drawing/2014/main" id="{995FC73B-EDE7-4571-ACB0-74041782EF6A}"/>
              </a:ext>
            </a:extLst>
          </p:cNvPr>
          <p:cNvSpPr/>
          <p:nvPr/>
        </p:nvSpPr>
        <p:spPr>
          <a:xfrm>
            <a:off x="8950309" y="45652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9E5E5EEA-AD6D-4A6D-9F67-37C3A3761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274520"/>
              </p:ext>
            </p:extLst>
          </p:nvPr>
        </p:nvGraphicFramePr>
        <p:xfrm>
          <a:off x="630395" y="2862658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" name="文字方塊 58">
            <a:extLst>
              <a:ext uri="{FF2B5EF4-FFF2-40B4-BE49-F238E27FC236}">
                <a16:creationId xmlns:a16="http://schemas.microsoft.com/office/drawing/2014/main" id="{A72526F7-3A6E-4B09-89CF-AC52FD46A31E}"/>
              </a:ext>
            </a:extLst>
          </p:cNvPr>
          <p:cNvSpPr txBox="1"/>
          <p:nvPr/>
        </p:nvSpPr>
        <p:spPr>
          <a:xfrm>
            <a:off x="695196" y="444844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767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 – Max Pooling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5" name="图片 4">
            <a:extLst>
              <a:ext uri="{FF2B5EF4-FFF2-40B4-BE49-F238E27FC236}">
                <a16:creationId xmlns:a16="http://schemas.microsoft.com/office/drawing/2014/main" id="{56A95AEF-0E64-4A49-B019-F30379A97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852" y="5693775"/>
            <a:ext cx="8821738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橢圓 11">
            <a:extLst>
              <a:ext uri="{FF2B5EF4-FFF2-40B4-BE49-F238E27FC236}">
                <a16:creationId xmlns:a16="http://schemas.microsoft.com/office/drawing/2014/main" id="{E7124F3E-D231-4FC7-B044-AD732AA22109}"/>
              </a:ext>
            </a:extLst>
          </p:cNvPr>
          <p:cNvSpPr/>
          <p:nvPr/>
        </p:nvSpPr>
        <p:spPr>
          <a:xfrm>
            <a:off x="2746766" y="20816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橢圓 12">
            <a:extLst>
              <a:ext uri="{FF2B5EF4-FFF2-40B4-BE49-F238E27FC236}">
                <a16:creationId xmlns:a16="http://schemas.microsoft.com/office/drawing/2014/main" id="{196F409B-244A-421C-82F3-8C87ED978394}"/>
              </a:ext>
            </a:extLst>
          </p:cNvPr>
          <p:cNvSpPr/>
          <p:nvPr/>
        </p:nvSpPr>
        <p:spPr>
          <a:xfrm>
            <a:off x="3588595" y="20816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13">
            <a:extLst>
              <a:ext uri="{FF2B5EF4-FFF2-40B4-BE49-F238E27FC236}">
                <a16:creationId xmlns:a16="http://schemas.microsoft.com/office/drawing/2014/main" id="{6855E8E1-39B4-4472-9E5F-7F7D6A771D9A}"/>
              </a:ext>
            </a:extLst>
          </p:cNvPr>
          <p:cNvSpPr/>
          <p:nvPr/>
        </p:nvSpPr>
        <p:spPr>
          <a:xfrm>
            <a:off x="4430424" y="20816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橢圓 14">
            <a:extLst>
              <a:ext uri="{FF2B5EF4-FFF2-40B4-BE49-F238E27FC236}">
                <a16:creationId xmlns:a16="http://schemas.microsoft.com/office/drawing/2014/main" id="{1517392A-A231-4CE9-AF32-A1DFA9BE3208}"/>
              </a:ext>
            </a:extLst>
          </p:cNvPr>
          <p:cNvSpPr/>
          <p:nvPr/>
        </p:nvSpPr>
        <p:spPr>
          <a:xfrm>
            <a:off x="5272253" y="20816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橢圓 15">
            <a:extLst>
              <a:ext uri="{FF2B5EF4-FFF2-40B4-BE49-F238E27FC236}">
                <a16:creationId xmlns:a16="http://schemas.microsoft.com/office/drawing/2014/main" id="{D1CD421C-C609-45E1-BF62-407AAEFC73ED}"/>
              </a:ext>
            </a:extLst>
          </p:cNvPr>
          <p:cNvSpPr/>
          <p:nvPr/>
        </p:nvSpPr>
        <p:spPr>
          <a:xfrm>
            <a:off x="2746766" y="28817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橢圓 16">
            <a:extLst>
              <a:ext uri="{FF2B5EF4-FFF2-40B4-BE49-F238E27FC236}">
                <a16:creationId xmlns:a16="http://schemas.microsoft.com/office/drawing/2014/main" id="{06EB0FA7-FF7C-46BD-A4B3-C52F55C14084}"/>
              </a:ext>
            </a:extLst>
          </p:cNvPr>
          <p:cNvSpPr/>
          <p:nvPr/>
        </p:nvSpPr>
        <p:spPr>
          <a:xfrm>
            <a:off x="3588595" y="28817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7">
            <a:extLst>
              <a:ext uri="{FF2B5EF4-FFF2-40B4-BE49-F238E27FC236}">
                <a16:creationId xmlns:a16="http://schemas.microsoft.com/office/drawing/2014/main" id="{2F22A815-9391-4F18-A87F-F8CF9237F91B}"/>
              </a:ext>
            </a:extLst>
          </p:cNvPr>
          <p:cNvSpPr/>
          <p:nvPr/>
        </p:nvSpPr>
        <p:spPr>
          <a:xfrm>
            <a:off x="4430424" y="28817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橢圓 18">
            <a:extLst>
              <a:ext uri="{FF2B5EF4-FFF2-40B4-BE49-F238E27FC236}">
                <a16:creationId xmlns:a16="http://schemas.microsoft.com/office/drawing/2014/main" id="{36A9ACD9-BE0E-4C95-875D-70C2BB17B875}"/>
              </a:ext>
            </a:extLst>
          </p:cNvPr>
          <p:cNvSpPr/>
          <p:nvPr/>
        </p:nvSpPr>
        <p:spPr>
          <a:xfrm>
            <a:off x="5272253" y="28817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19">
            <a:extLst>
              <a:ext uri="{FF2B5EF4-FFF2-40B4-BE49-F238E27FC236}">
                <a16:creationId xmlns:a16="http://schemas.microsoft.com/office/drawing/2014/main" id="{FFB5A2D7-1F91-4E2A-A176-660FCF6F5C9D}"/>
              </a:ext>
            </a:extLst>
          </p:cNvPr>
          <p:cNvSpPr/>
          <p:nvPr/>
        </p:nvSpPr>
        <p:spPr>
          <a:xfrm>
            <a:off x="2746766" y="37394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20">
            <a:extLst>
              <a:ext uri="{FF2B5EF4-FFF2-40B4-BE49-F238E27FC236}">
                <a16:creationId xmlns:a16="http://schemas.microsoft.com/office/drawing/2014/main" id="{E1072D81-A76C-49C9-9C90-A8D02B856A39}"/>
              </a:ext>
            </a:extLst>
          </p:cNvPr>
          <p:cNvSpPr/>
          <p:nvPr/>
        </p:nvSpPr>
        <p:spPr>
          <a:xfrm>
            <a:off x="3588595" y="37394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21">
            <a:extLst>
              <a:ext uri="{FF2B5EF4-FFF2-40B4-BE49-F238E27FC236}">
                <a16:creationId xmlns:a16="http://schemas.microsoft.com/office/drawing/2014/main" id="{A7408CD2-D8B3-44BD-9F9F-0E74EAD7335D}"/>
              </a:ext>
            </a:extLst>
          </p:cNvPr>
          <p:cNvSpPr/>
          <p:nvPr/>
        </p:nvSpPr>
        <p:spPr>
          <a:xfrm>
            <a:off x="4430424" y="37394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22">
            <a:extLst>
              <a:ext uri="{FF2B5EF4-FFF2-40B4-BE49-F238E27FC236}">
                <a16:creationId xmlns:a16="http://schemas.microsoft.com/office/drawing/2014/main" id="{A0B8233D-0533-4C6D-80F3-A9BDD4869EA2}"/>
              </a:ext>
            </a:extLst>
          </p:cNvPr>
          <p:cNvSpPr/>
          <p:nvPr/>
        </p:nvSpPr>
        <p:spPr>
          <a:xfrm>
            <a:off x="5272253" y="37394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23">
            <a:extLst>
              <a:ext uri="{FF2B5EF4-FFF2-40B4-BE49-F238E27FC236}">
                <a16:creationId xmlns:a16="http://schemas.microsoft.com/office/drawing/2014/main" id="{C3B4BBF5-7D6C-47B5-9CFF-0E03CD18C4A9}"/>
              </a:ext>
            </a:extLst>
          </p:cNvPr>
          <p:cNvSpPr/>
          <p:nvPr/>
        </p:nvSpPr>
        <p:spPr>
          <a:xfrm>
            <a:off x="2746766" y="45395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橢圓 24">
            <a:extLst>
              <a:ext uri="{FF2B5EF4-FFF2-40B4-BE49-F238E27FC236}">
                <a16:creationId xmlns:a16="http://schemas.microsoft.com/office/drawing/2014/main" id="{37AFB638-09AF-46AA-BF57-02B0375C93BF}"/>
              </a:ext>
            </a:extLst>
          </p:cNvPr>
          <p:cNvSpPr/>
          <p:nvPr/>
        </p:nvSpPr>
        <p:spPr>
          <a:xfrm>
            <a:off x="3588595" y="45395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25">
            <a:extLst>
              <a:ext uri="{FF2B5EF4-FFF2-40B4-BE49-F238E27FC236}">
                <a16:creationId xmlns:a16="http://schemas.microsoft.com/office/drawing/2014/main" id="{A7F021E8-D992-4391-82FB-472DBA3ED44B}"/>
              </a:ext>
            </a:extLst>
          </p:cNvPr>
          <p:cNvSpPr/>
          <p:nvPr/>
        </p:nvSpPr>
        <p:spPr>
          <a:xfrm>
            <a:off x="4430424" y="45395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26">
            <a:extLst>
              <a:ext uri="{FF2B5EF4-FFF2-40B4-BE49-F238E27FC236}">
                <a16:creationId xmlns:a16="http://schemas.microsoft.com/office/drawing/2014/main" id="{5B11206B-2585-4664-B229-958D513B5253}"/>
              </a:ext>
            </a:extLst>
          </p:cNvPr>
          <p:cNvSpPr/>
          <p:nvPr/>
        </p:nvSpPr>
        <p:spPr>
          <a:xfrm>
            <a:off x="5272253" y="45395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93960A1F-236F-400A-B4A0-F1522E5F0F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67885" y="2862658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文字方塊 35">
            <a:extLst>
              <a:ext uri="{FF2B5EF4-FFF2-40B4-BE49-F238E27FC236}">
                <a16:creationId xmlns:a16="http://schemas.microsoft.com/office/drawing/2014/main" id="{6D1DAD0A-2DF9-4F67-871C-41ADC3F4FD86}"/>
              </a:ext>
            </a:extLst>
          </p:cNvPr>
          <p:cNvSpPr txBox="1"/>
          <p:nvPr/>
        </p:nvSpPr>
        <p:spPr>
          <a:xfrm>
            <a:off x="10350338" y="453958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41">
            <a:extLst>
              <a:ext uri="{FF2B5EF4-FFF2-40B4-BE49-F238E27FC236}">
                <a16:creationId xmlns:a16="http://schemas.microsoft.com/office/drawing/2014/main" id="{874AFF64-313B-4733-994C-23AF8B03485D}"/>
              </a:ext>
            </a:extLst>
          </p:cNvPr>
          <p:cNvSpPr/>
          <p:nvPr/>
        </p:nvSpPr>
        <p:spPr>
          <a:xfrm>
            <a:off x="6424822" y="21072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橢圓 42">
            <a:extLst>
              <a:ext uri="{FF2B5EF4-FFF2-40B4-BE49-F238E27FC236}">
                <a16:creationId xmlns:a16="http://schemas.microsoft.com/office/drawing/2014/main" id="{58621169-B9A4-4C4A-8771-FBD0BC6529D0}"/>
              </a:ext>
            </a:extLst>
          </p:cNvPr>
          <p:cNvSpPr/>
          <p:nvPr/>
        </p:nvSpPr>
        <p:spPr>
          <a:xfrm>
            <a:off x="7266651" y="21072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橢圓 43">
            <a:extLst>
              <a:ext uri="{FF2B5EF4-FFF2-40B4-BE49-F238E27FC236}">
                <a16:creationId xmlns:a16="http://schemas.microsoft.com/office/drawing/2014/main" id="{036371E4-012A-4DFB-9235-CD07DCFD4BDB}"/>
              </a:ext>
            </a:extLst>
          </p:cNvPr>
          <p:cNvSpPr/>
          <p:nvPr/>
        </p:nvSpPr>
        <p:spPr>
          <a:xfrm>
            <a:off x="8108480" y="21072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橢圓 44">
            <a:extLst>
              <a:ext uri="{FF2B5EF4-FFF2-40B4-BE49-F238E27FC236}">
                <a16:creationId xmlns:a16="http://schemas.microsoft.com/office/drawing/2014/main" id="{CB83DD95-808F-4A26-AFB0-A16DEA362369}"/>
              </a:ext>
            </a:extLst>
          </p:cNvPr>
          <p:cNvSpPr/>
          <p:nvPr/>
        </p:nvSpPr>
        <p:spPr>
          <a:xfrm>
            <a:off x="8950309" y="21072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45">
            <a:extLst>
              <a:ext uri="{FF2B5EF4-FFF2-40B4-BE49-F238E27FC236}">
                <a16:creationId xmlns:a16="http://schemas.microsoft.com/office/drawing/2014/main" id="{51A0B1BF-C7A1-403F-9E9A-6E351C109857}"/>
              </a:ext>
            </a:extLst>
          </p:cNvPr>
          <p:cNvSpPr/>
          <p:nvPr/>
        </p:nvSpPr>
        <p:spPr>
          <a:xfrm>
            <a:off x="6424822" y="29073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橢圓 46">
            <a:extLst>
              <a:ext uri="{FF2B5EF4-FFF2-40B4-BE49-F238E27FC236}">
                <a16:creationId xmlns:a16="http://schemas.microsoft.com/office/drawing/2014/main" id="{B202988B-81F0-4EB1-BE5D-CFEE8B9C34FF}"/>
              </a:ext>
            </a:extLst>
          </p:cNvPr>
          <p:cNvSpPr/>
          <p:nvPr/>
        </p:nvSpPr>
        <p:spPr>
          <a:xfrm>
            <a:off x="7266651" y="29073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47">
            <a:extLst>
              <a:ext uri="{FF2B5EF4-FFF2-40B4-BE49-F238E27FC236}">
                <a16:creationId xmlns:a16="http://schemas.microsoft.com/office/drawing/2014/main" id="{5D34144B-8024-4F9D-A290-EB248DB06B04}"/>
              </a:ext>
            </a:extLst>
          </p:cNvPr>
          <p:cNvSpPr/>
          <p:nvPr/>
        </p:nvSpPr>
        <p:spPr>
          <a:xfrm>
            <a:off x="8108480" y="29073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48">
            <a:extLst>
              <a:ext uri="{FF2B5EF4-FFF2-40B4-BE49-F238E27FC236}">
                <a16:creationId xmlns:a16="http://schemas.microsoft.com/office/drawing/2014/main" id="{F18DFE59-4CF1-4C77-8D10-ACAC788A666D}"/>
              </a:ext>
            </a:extLst>
          </p:cNvPr>
          <p:cNvSpPr/>
          <p:nvPr/>
        </p:nvSpPr>
        <p:spPr>
          <a:xfrm>
            <a:off x="8950309" y="29073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49">
            <a:extLst>
              <a:ext uri="{FF2B5EF4-FFF2-40B4-BE49-F238E27FC236}">
                <a16:creationId xmlns:a16="http://schemas.microsoft.com/office/drawing/2014/main" id="{815FD8B9-E0CB-4279-BAC6-C12B4EAE9906}"/>
              </a:ext>
            </a:extLst>
          </p:cNvPr>
          <p:cNvSpPr/>
          <p:nvPr/>
        </p:nvSpPr>
        <p:spPr>
          <a:xfrm>
            <a:off x="6424822" y="37651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橢圓 50">
            <a:extLst>
              <a:ext uri="{FF2B5EF4-FFF2-40B4-BE49-F238E27FC236}">
                <a16:creationId xmlns:a16="http://schemas.microsoft.com/office/drawing/2014/main" id="{677E3F07-08B3-4DC1-A043-17D191FA5870}"/>
              </a:ext>
            </a:extLst>
          </p:cNvPr>
          <p:cNvSpPr/>
          <p:nvPr/>
        </p:nvSpPr>
        <p:spPr>
          <a:xfrm>
            <a:off x="7266651" y="37651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1">
            <a:extLst>
              <a:ext uri="{FF2B5EF4-FFF2-40B4-BE49-F238E27FC236}">
                <a16:creationId xmlns:a16="http://schemas.microsoft.com/office/drawing/2014/main" id="{9247A6B7-0147-4F74-A6F8-4CA6ED01B4CB}"/>
              </a:ext>
            </a:extLst>
          </p:cNvPr>
          <p:cNvSpPr/>
          <p:nvPr/>
        </p:nvSpPr>
        <p:spPr>
          <a:xfrm>
            <a:off x="8108480" y="37651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-2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2">
            <a:extLst>
              <a:ext uri="{FF2B5EF4-FFF2-40B4-BE49-F238E27FC236}">
                <a16:creationId xmlns:a16="http://schemas.microsoft.com/office/drawing/2014/main" id="{152BCD2A-B0AA-4B99-ABD9-E878E9DD8F3E}"/>
              </a:ext>
            </a:extLst>
          </p:cNvPr>
          <p:cNvSpPr/>
          <p:nvPr/>
        </p:nvSpPr>
        <p:spPr>
          <a:xfrm>
            <a:off x="8950309" y="37651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橢圓 53">
            <a:extLst>
              <a:ext uri="{FF2B5EF4-FFF2-40B4-BE49-F238E27FC236}">
                <a16:creationId xmlns:a16="http://schemas.microsoft.com/office/drawing/2014/main" id="{462BAACF-4CFE-4981-9CF7-8367F16CD22A}"/>
              </a:ext>
            </a:extLst>
          </p:cNvPr>
          <p:cNvSpPr/>
          <p:nvPr/>
        </p:nvSpPr>
        <p:spPr>
          <a:xfrm>
            <a:off x="6424822" y="45652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橢圓 54">
            <a:extLst>
              <a:ext uri="{FF2B5EF4-FFF2-40B4-BE49-F238E27FC236}">
                <a16:creationId xmlns:a16="http://schemas.microsoft.com/office/drawing/2014/main" id="{049EFC94-5720-4897-9E66-65F27BE3A74F}"/>
              </a:ext>
            </a:extLst>
          </p:cNvPr>
          <p:cNvSpPr/>
          <p:nvPr/>
        </p:nvSpPr>
        <p:spPr>
          <a:xfrm>
            <a:off x="7266651" y="45652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5">
            <a:extLst>
              <a:ext uri="{FF2B5EF4-FFF2-40B4-BE49-F238E27FC236}">
                <a16:creationId xmlns:a16="http://schemas.microsoft.com/office/drawing/2014/main" id="{C7AE3AF5-B3DE-4375-9729-97E060BC8B1D}"/>
              </a:ext>
            </a:extLst>
          </p:cNvPr>
          <p:cNvSpPr/>
          <p:nvPr/>
        </p:nvSpPr>
        <p:spPr>
          <a:xfrm>
            <a:off x="8108480" y="45652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-4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56">
            <a:extLst>
              <a:ext uri="{FF2B5EF4-FFF2-40B4-BE49-F238E27FC236}">
                <a16:creationId xmlns:a16="http://schemas.microsoft.com/office/drawing/2014/main" id="{995FC73B-EDE7-4571-ACB0-74041782EF6A}"/>
              </a:ext>
            </a:extLst>
          </p:cNvPr>
          <p:cNvSpPr/>
          <p:nvPr/>
        </p:nvSpPr>
        <p:spPr>
          <a:xfrm>
            <a:off x="8950309" y="45652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9E5E5EEA-AD6D-4A6D-9F67-37C3A37617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0395" y="2862658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" name="文字方塊 58">
            <a:extLst>
              <a:ext uri="{FF2B5EF4-FFF2-40B4-BE49-F238E27FC236}">
                <a16:creationId xmlns:a16="http://schemas.microsoft.com/office/drawing/2014/main" id="{A72526F7-3A6E-4B09-89CF-AC52FD46A31E}"/>
              </a:ext>
            </a:extLst>
          </p:cNvPr>
          <p:cNvSpPr txBox="1"/>
          <p:nvPr/>
        </p:nvSpPr>
        <p:spPr>
          <a:xfrm>
            <a:off x="695196" y="444844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6E5F4DE-81E9-426F-A9E2-BCB3A4F9D8E6}"/>
              </a:ext>
            </a:extLst>
          </p:cNvPr>
          <p:cNvSpPr/>
          <p:nvPr/>
        </p:nvSpPr>
        <p:spPr>
          <a:xfrm>
            <a:off x="2746766" y="2081617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3542292-2071-415F-A60F-10CAED856FF7}"/>
              </a:ext>
            </a:extLst>
          </p:cNvPr>
          <p:cNvSpPr/>
          <p:nvPr/>
        </p:nvSpPr>
        <p:spPr>
          <a:xfrm>
            <a:off x="4430423" y="2081617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BAE8BA1-6125-4566-9D1C-A4E50C5ACD00}"/>
              </a:ext>
            </a:extLst>
          </p:cNvPr>
          <p:cNvSpPr/>
          <p:nvPr/>
        </p:nvSpPr>
        <p:spPr>
          <a:xfrm>
            <a:off x="2746766" y="3737180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6DCA52D-F386-42B3-A77D-39C28579DFC4}"/>
              </a:ext>
            </a:extLst>
          </p:cNvPr>
          <p:cNvSpPr/>
          <p:nvPr/>
        </p:nvSpPr>
        <p:spPr>
          <a:xfrm>
            <a:off x="4430423" y="3737180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E0CD880-D9D9-44BE-8E19-654DB3263811}"/>
              </a:ext>
            </a:extLst>
          </p:cNvPr>
          <p:cNvSpPr/>
          <p:nvPr/>
        </p:nvSpPr>
        <p:spPr>
          <a:xfrm>
            <a:off x="6424823" y="2078456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6B843AA-D0AA-41B0-B1A0-984B17C92E7C}"/>
              </a:ext>
            </a:extLst>
          </p:cNvPr>
          <p:cNvSpPr/>
          <p:nvPr/>
        </p:nvSpPr>
        <p:spPr>
          <a:xfrm>
            <a:off x="8108480" y="2078456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9118A05-C0E5-4BCE-B021-27F0DF4B0E31}"/>
              </a:ext>
            </a:extLst>
          </p:cNvPr>
          <p:cNvSpPr/>
          <p:nvPr/>
        </p:nvSpPr>
        <p:spPr>
          <a:xfrm>
            <a:off x="6424823" y="3734019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849D252-1033-4D09-B97F-3F7CC90F566C}"/>
              </a:ext>
            </a:extLst>
          </p:cNvPr>
          <p:cNvSpPr/>
          <p:nvPr/>
        </p:nvSpPr>
        <p:spPr>
          <a:xfrm>
            <a:off x="8108480" y="3734019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20">
                <a:extLst>
                  <a:ext uri="{FF2B5EF4-FFF2-40B4-BE49-F238E27FC236}">
                    <a16:creationId xmlns:a16="http://schemas.microsoft.com/office/drawing/2014/main" id="{3232DA8C-D277-49F7-B714-1609AFE803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4282" y="5683071"/>
                <a:ext cx="746107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kern="0" dirty="0"/>
                  <a:t>按照步长为</a:t>
                </a:r>
                <a:r>
                  <a:rPr lang="en-US" altLang="zh-CN" sz="2800" kern="0" dirty="0"/>
                  <a:t>2</a:t>
                </a:r>
                <a:r>
                  <a:rPr lang="zh-CN" altLang="en-US" sz="2800" kern="0" dirty="0"/>
                  <a:t>，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2</m:t>
                    </m:r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kumimoji="0" lang="zh-CN" altLang="en-US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的尺寸做池化</a:t>
                </a:r>
                <a:r>
                  <a:rPr kumimoji="0" lang="en-US" altLang="zh-CN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en-US" altLang="zh-CN" sz="2800" i="1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Pooing</a:t>
                </a:r>
                <a:r>
                  <a:rPr kumimoji="0" lang="en-US" altLang="zh-CN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72" name="TextBox 20">
                <a:extLst>
                  <a:ext uri="{FF2B5EF4-FFF2-40B4-BE49-F238E27FC236}">
                    <a16:creationId xmlns:a16="http://schemas.microsoft.com/office/drawing/2014/main" id="{3232DA8C-D277-49F7-B714-1609AFE80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4282" y="5683071"/>
                <a:ext cx="7461079" cy="523220"/>
              </a:xfrm>
              <a:prstGeom prst="rect">
                <a:avLst/>
              </a:prstGeom>
              <a:blipFill>
                <a:blip r:embed="rId4"/>
                <a:stretch>
                  <a:fillRect l="-1716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7021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 – Max Pooling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5" name="图片 4">
            <a:extLst>
              <a:ext uri="{FF2B5EF4-FFF2-40B4-BE49-F238E27FC236}">
                <a16:creationId xmlns:a16="http://schemas.microsoft.com/office/drawing/2014/main" id="{56A95AEF-0E64-4A49-B019-F30379A97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852" y="5693775"/>
            <a:ext cx="8821738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橢圓 11">
            <a:extLst>
              <a:ext uri="{FF2B5EF4-FFF2-40B4-BE49-F238E27FC236}">
                <a16:creationId xmlns:a16="http://schemas.microsoft.com/office/drawing/2014/main" id="{E7124F3E-D231-4FC7-B044-AD732AA22109}"/>
              </a:ext>
            </a:extLst>
          </p:cNvPr>
          <p:cNvSpPr/>
          <p:nvPr/>
        </p:nvSpPr>
        <p:spPr>
          <a:xfrm>
            <a:off x="2746766" y="20816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17">
            <a:extLst>
              <a:ext uri="{FF2B5EF4-FFF2-40B4-BE49-F238E27FC236}">
                <a16:creationId xmlns:a16="http://schemas.microsoft.com/office/drawing/2014/main" id="{2F22A815-9391-4F18-A87F-F8CF9237F91B}"/>
              </a:ext>
            </a:extLst>
          </p:cNvPr>
          <p:cNvSpPr/>
          <p:nvPr/>
        </p:nvSpPr>
        <p:spPr>
          <a:xfrm>
            <a:off x="4430424" y="288171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橢圓 22">
            <a:extLst>
              <a:ext uri="{FF2B5EF4-FFF2-40B4-BE49-F238E27FC236}">
                <a16:creationId xmlns:a16="http://schemas.microsoft.com/office/drawing/2014/main" id="{A0B8233D-0533-4C6D-80F3-A9BDD4869EA2}"/>
              </a:ext>
            </a:extLst>
          </p:cNvPr>
          <p:cNvSpPr/>
          <p:nvPr/>
        </p:nvSpPr>
        <p:spPr>
          <a:xfrm>
            <a:off x="5272253" y="37394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23">
            <a:extLst>
              <a:ext uri="{FF2B5EF4-FFF2-40B4-BE49-F238E27FC236}">
                <a16:creationId xmlns:a16="http://schemas.microsoft.com/office/drawing/2014/main" id="{C3B4BBF5-7D6C-47B5-9CFF-0E03CD18C4A9}"/>
              </a:ext>
            </a:extLst>
          </p:cNvPr>
          <p:cNvSpPr/>
          <p:nvPr/>
        </p:nvSpPr>
        <p:spPr>
          <a:xfrm>
            <a:off x="2746766" y="4539589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93960A1F-236F-400A-B4A0-F1522E5F0F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67885" y="2862658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文字方塊 35">
            <a:extLst>
              <a:ext uri="{FF2B5EF4-FFF2-40B4-BE49-F238E27FC236}">
                <a16:creationId xmlns:a16="http://schemas.microsoft.com/office/drawing/2014/main" id="{6D1DAD0A-2DF9-4F67-871C-41ADC3F4FD86}"/>
              </a:ext>
            </a:extLst>
          </p:cNvPr>
          <p:cNvSpPr txBox="1"/>
          <p:nvPr/>
        </p:nvSpPr>
        <p:spPr>
          <a:xfrm>
            <a:off x="10350338" y="453958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橢圓 46">
            <a:extLst>
              <a:ext uri="{FF2B5EF4-FFF2-40B4-BE49-F238E27FC236}">
                <a16:creationId xmlns:a16="http://schemas.microsoft.com/office/drawing/2014/main" id="{B202988B-81F0-4EB1-BE5D-CFEE8B9C34FF}"/>
              </a:ext>
            </a:extLst>
          </p:cNvPr>
          <p:cNvSpPr/>
          <p:nvPr/>
        </p:nvSpPr>
        <p:spPr>
          <a:xfrm>
            <a:off x="7266651" y="29073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48">
            <a:extLst>
              <a:ext uri="{FF2B5EF4-FFF2-40B4-BE49-F238E27FC236}">
                <a16:creationId xmlns:a16="http://schemas.microsoft.com/office/drawing/2014/main" id="{F18DFE59-4CF1-4C77-8D10-ACAC788A666D}"/>
              </a:ext>
            </a:extLst>
          </p:cNvPr>
          <p:cNvSpPr/>
          <p:nvPr/>
        </p:nvSpPr>
        <p:spPr>
          <a:xfrm>
            <a:off x="8950309" y="2907392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橢圓 54">
            <a:extLst>
              <a:ext uri="{FF2B5EF4-FFF2-40B4-BE49-F238E27FC236}">
                <a16:creationId xmlns:a16="http://schemas.microsoft.com/office/drawing/2014/main" id="{049EFC94-5720-4897-9E66-65F27BE3A74F}"/>
              </a:ext>
            </a:extLst>
          </p:cNvPr>
          <p:cNvSpPr/>
          <p:nvPr/>
        </p:nvSpPr>
        <p:spPr>
          <a:xfrm>
            <a:off x="7266651" y="45652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56">
            <a:extLst>
              <a:ext uri="{FF2B5EF4-FFF2-40B4-BE49-F238E27FC236}">
                <a16:creationId xmlns:a16="http://schemas.microsoft.com/office/drawing/2014/main" id="{995FC73B-EDE7-4571-ACB0-74041782EF6A}"/>
              </a:ext>
            </a:extLst>
          </p:cNvPr>
          <p:cNvSpPr/>
          <p:nvPr/>
        </p:nvSpPr>
        <p:spPr>
          <a:xfrm>
            <a:off x="8950309" y="4565264"/>
            <a:ext cx="720000" cy="720000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9E5E5EEA-AD6D-4A6D-9F67-37C3A37617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0395" y="2862658"/>
          <a:ext cx="1622154" cy="1371600"/>
        </p:xfrm>
        <a:graphic>
          <a:graphicData uri="http://schemas.openxmlformats.org/drawingml/2006/table">
            <a:tbl>
              <a:tblPr firstRow="1" bandRow="1"/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" name="文字方塊 58">
            <a:extLst>
              <a:ext uri="{FF2B5EF4-FFF2-40B4-BE49-F238E27FC236}">
                <a16:creationId xmlns:a16="http://schemas.microsoft.com/office/drawing/2014/main" id="{A72526F7-3A6E-4B09-89CF-AC52FD46A31E}"/>
              </a:ext>
            </a:extLst>
          </p:cNvPr>
          <p:cNvSpPr txBox="1"/>
          <p:nvPr/>
        </p:nvSpPr>
        <p:spPr>
          <a:xfrm>
            <a:off x="695196" y="444844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6E5F4DE-81E9-426F-A9E2-BCB3A4F9D8E6}"/>
              </a:ext>
            </a:extLst>
          </p:cNvPr>
          <p:cNvSpPr/>
          <p:nvPr/>
        </p:nvSpPr>
        <p:spPr>
          <a:xfrm>
            <a:off x="2746766" y="2081617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3542292-2071-415F-A60F-10CAED856FF7}"/>
              </a:ext>
            </a:extLst>
          </p:cNvPr>
          <p:cNvSpPr/>
          <p:nvPr/>
        </p:nvSpPr>
        <p:spPr>
          <a:xfrm>
            <a:off x="4430423" y="2081617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BAE8BA1-6125-4566-9D1C-A4E50C5ACD00}"/>
              </a:ext>
            </a:extLst>
          </p:cNvPr>
          <p:cNvSpPr/>
          <p:nvPr/>
        </p:nvSpPr>
        <p:spPr>
          <a:xfrm>
            <a:off x="2746766" y="3737180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6DCA52D-F386-42B3-A77D-39C28579DFC4}"/>
              </a:ext>
            </a:extLst>
          </p:cNvPr>
          <p:cNvSpPr/>
          <p:nvPr/>
        </p:nvSpPr>
        <p:spPr>
          <a:xfrm>
            <a:off x="4430423" y="3737180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E0CD880-D9D9-44BE-8E19-654DB3263811}"/>
              </a:ext>
            </a:extLst>
          </p:cNvPr>
          <p:cNvSpPr/>
          <p:nvPr/>
        </p:nvSpPr>
        <p:spPr>
          <a:xfrm>
            <a:off x="6424823" y="2078456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6B843AA-D0AA-41B0-B1A0-984B17C92E7C}"/>
              </a:ext>
            </a:extLst>
          </p:cNvPr>
          <p:cNvSpPr/>
          <p:nvPr/>
        </p:nvSpPr>
        <p:spPr>
          <a:xfrm>
            <a:off x="8108480" y="2078456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9118A05-C0E5-4BCE-B021-27F0DF4B0E31}"/>
              </a:ext>
            </a:extLst>
          </p:cNvPr>
          <p:cNvSpPr/>
          <p:nvPr/>
        </p:nvSpPr>
        <p:spPr>
          <a:xfrm>
            <a:off x="6424823" y="3734019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849D252-1033-4D09-B97F-3F7CC90F566C}"/>
              </a:ext>
            </a:extLst>
          </p:cNvPr>
          <p:cNvSpPr/>
          <p:nvPr/>
        </p:nvSpPr>
        <p:spPr>
          <a:xfrm>
            <a:off x="8108480" y="3734019"/>
            <a:ext cx="1561830" cy="15201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5869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 – Max Pooling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5" name="图片 4">
            <a:extLst>
              <a:ext uri="{FF2B5EF4-FFF2-40B4-BE49-F238E27FC236}">
                <a16:creationId xmlns:a16="http://schemas.microsoft.com/office/drawing/2014/main" id="{56A95AEF-0E64-4A49-B019-F30379A97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852" y="5693775"/>
            <a:ext cx="8821738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DA8F577-B34D-445C-A8A7-3284C61757B5}"/>
              </a:ext>
            </a:extLst>
          </p:cNvPr>
          <p:cNvGrpSpPr/>
          <p:nvPr/>
        </p:nvGrpSpPr>
        <p:grpSpPr>
          <a:xfrm>
            <a:off x="577053" y="2504098"/>
            <a:ext cx="7615743" cy="2743200"/>
            <a:chOff x="577053" y="2504098"/>
            <a:chExt cx="7615743" cy="2743200"/>
          </a:xfrm>
        </p:grpSpPr>
        <p:graphicFrame>
          <p:nvGraphicFramePr>
            <p:cNvPr id="30" name="內容版面配置區 3">
              <a:extLst>
                <a:ext uri="{FF2B5EF4-FFF2-40B4-BE49-F238E27FC236}">
                  <a16:creationId xmlns:a16="http://schemas.microsoft.com/office/drawing/2014/main" id="{396B050C-614B-4DA9-B040-62C62B5F17E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63677087"/>
                </p:ext>
              </p:extLst>
            </p:nvPr>
          </p:nvGraphicFramePr>
          <p:xfrm>
            <a:off x="577053" y="2504098"/>
            <a:ext cx="2873970" cy="2743200"/>
          </p:xfrm>
          <a:graphic>
            <a:graphicData uri="http://schemas.openxmlformats.org/drawingml/2006/table">
              <a:tbl>
                <a:tblPr firstRow="1" bandRow="1"/>
                <a:tblGrid>
                  <a:gridCol w="47899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7899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7899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7899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7899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78995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  <a:endParaRPr lang="zh-TW" altLang="en-US" sz="2400" dirty="0">
                          <a:solidFill>
                            <a:srgbClr val="0000FF"/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  <a:endParaRPr lang="zh-TW" altLang="en-US" sz="2400" dirty="0">
                          <a:solidFill>
                            <a:srgbClr val="0000FF"/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  <a:endParaRPr lang="zh-TW" altLang="en-US" sz="2400" dirty="0">
                          <a:solidFill>
                            <a:srgbClr val="0000FF"/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084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  <a:endParaRPr lang="zh-TW" altLang="en-US" sz="2400" dirty="0">
                          <a:solidFill>
                            <a:srgbClr val="0000FF"/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  <a:endParaRPr lang="zh-TW" altLang="en-US" sz="2400" dirty="0">
                          <a:solidFill>
                            <a:srgbClr val="0000FF"/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7084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  <a:endParaRPr lang="zh-TW" altLang="en-US" sz="2400" dirty="0">
                          <a:solidFill>
                            <a:srgbClr val="0000FF"/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  <a:endParaRPr lang="zh-TW" altLang="en-US" sz="2400" dirty="0">
                          <a:solidFill>
                            <a:srgbClr val="0000FF"/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7084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  <a:endParaRPr lang="zh-TW" altLang="en-US" sz="2400" dirty="0">
                          <a:solidFill>
                            <a:srgbClr val="0000FF"/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  <a:endParaRPr lang="zh-TW" altLang="en-US" sz="2400" dirty="0">
                          <a:solidFill>
                            <a:srgbClr val="0000FF"/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7084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  <a:endParaRPr lang="zh-TW" altLang="en-US" sz="2400" dirty="0">
                          <a:solidFill>
                            <a:srgbClr val="0000FF"/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>
                            <a:solidFill>
                              <a:srgbClr val="0000FF"/>
                            </a:solidFill>
                          </a:rPr>
                          <a:t>1</a:t>
                        </a:r>
                        <a:endParaRPr lang="zh-TW" altLang="en-US" sz="2400" dirty="0">
                          <a:solidFill>
                            <a:srgbClr val="0000FF"/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2400" dirty="0"/>
                          <a:t>0</a:t>
                        </a:r>
                        <a:endParaRPr lang="zh-TW" altLang="en-US" sz="2400" dirty="0"/>
                      </a:p>
                    </a:txBody>
                    <a:tcPr>
                      <a:lnL w="12700" cmpd="sng">
                        <a:solidFill>
                          <a:sysClr val="windowText" lastClr="000000"/>
                        </a:solidFill>
                      </a:lnL>
                      <a:lnR w="12700" cmpd="sng">
                        <a:solidFill>
                          <a:sysClr val="windowText" lastClr="000000"/>
                        </a:solidFill>
                      </a:lnR>
                      <a:lnT w="12700" cmpd="sng">
                        <a:solidFill>
                          <a:sysClr val="windowText" lastClr="000000"/>
                        </a:solidFill>
                      </a:lnT>
                      <a:lnB w="12700" cmpd="sng">
                        <a:solidFill>
                          <a:sysClr val="windowText" lastClr="000000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31" name="向右箭號 15">
              <a:extLst>
                <a:ext uri="{FF2B5EF4-FFF2-40B4-BE49-F238E27FC236}">
                  <a16:creationId xmlns:a16="http://schemas.microsoft.com/office/drawing/2014/main" id="{5D1F7A64-85C6-48A2-A3DC-ACCB4DF16B00}"/>
                </a:ext>
              </a:extLst>
            </p:cNvPr>
            <p:cNvSpPr/>
            <p:nvPr/>
          </p:nvSpPr>
          <p:spPr>
            <a:xfrm>
              <a:off x="3451023" y="3485265"/>
              <a:ext cx="663777" cy="846973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B7B3641-76BD-4512-B620-4516E434D42C}"/>
                </a:ext>
              </a:extLst>
            </p:cNvPr>
            <p:cNvSpPr/>
            <p:nvPr/>
          </p:nvSpPr>
          <p:spPr>
            <a:xfrm>
              <a:off x="4114800" y="3342169"/>
              <a:ext cx="1375221" cy="1067057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8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Conv</a:t>
              </a:r>
              <a:endParaRPr lang="zh-TW" altLang="en-US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向右箭號 15">
              <a:extLst>
                <a:ext uri="{FF2B5EF4-FFF2-40B4-BE49-F238E27FC236}">
                  <a16:creationId xmlns:a16="http://schemas.microsoft.com/office/drawing/2014/main" id="{0C3FC58F-33C9-48A3-A72D-3E2F07B15CC9}"/>
                </a:ext>
              </a:extLst>
            </p:cNvPr>
            <p:cNvSpPr/>
            <p:nvPr/>
          </p:nvSpPr>
          <p:spPr>
            <a:xfrm>
              <a:off x="5490021" y="3494397"/>
              <a:ext cx="663777" cy="846973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95B4564-9129-43A3-B2E7-5E3C1F22BDDD}"/>
                </a:ext>
              </a:extLst>
            </p:cNvPr>
            <p:cNvSpPr/>
            <p:nvPr/>
          </p:nvSpPr>
          <p:spPr>
            <a:xfrm>
              <a:off x="6153798" y="3375222"/>
              <a:ext cx="1378290" cy="1067057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8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Max</a:t>
              </a: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8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Pooling</a:t>
              </a:r>
              <a:endParaRPr lang="zh-TW" altLang="en-US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6" name="向右箭號 15">
              <a:extLst>
                <a:ext uri="{FF2B5EF4-FFF2-40B4-BE49-F238E27FC236}">
                  <a16:creationId xmlns:a16="http://schemas.microsoft.com/office/drawing/2014/main" id="{0588707C-569B-4A3F-9FA4-1D1F517219CA}"/>
                </a:ext>
              </a:extLst>
            </p:cNvPr>
            <p:cNvSpPr/>
            <p:nvPr/>
          </p:nvSpPr>
          <p:spPr>
            <a:xfrm>
              <a:off x="7529019" y="3494397"/>
              <a:ext cx="663777" cy="846973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37" name="橢圓 5">
            <a:extLst>
              <a:ext uri="{FF2B5EF4-FFF2-40B4-BE49-F238E27FC236}">
                <a16:creationId xmlns:a16="http://schemas.microsoft.com/office/drawing/2014/main" id="{76F198D1-BBEE-4BA1-8142-03B59495C0DE}"/>
              </a:ext>
            </a:extLst>
          </p:cNvPr>
          <p:cNvSpPr/>
          <p:nvPr/>
        </p:nvSpPr>
        <p:spPr>
          <a:xfrm>
            <a:off x="8192796" y="2958715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橢圓 6">
            <a:extLst>
              <a:ext uri="{FF2B5EF4-FFF2-40B4-BE49-F238E27FC236}">
                <a16:creationId xmlns:a16="http://schemas.microsoft.com/office/drawing/2014/main" id="{B12CFF9D-D1F1-4D90-9BA9-3A21E0434DB3}"/>
              </a:ext>
            </a:extLst>
          </p:cNvPr>
          <p:cNvSpPr/>
          <p:nvPr/>
        </p:nvSpPr>
        <p:spPr>
          <a:xfrm>
            <a:off x="9164403" y="2958715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橢圓 7">
            <a:extLst>
              <a:ext uri="{FF2B5EF4-FFF2-40B4-BE49-F238E27FC236}">
                <a16:creationId xmlns:a16="http://schemas.microsoft.com/office/drawing/2014/main" id="{D7671741-67C4-4B91-927E-11BBA670256A}"/>
              </a:ext>
            </a:extLst>
          </p:cNvPr>
          <p:cNvSpPr/>
          <p:nvPr/>
        </p:nvSpPr>
        <p:spPr>
          <a:xfrm>
            <a:off x="9164403" y="4067014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橢圓 8">
            <a:extLst>
              <a:ext uri="{FF2B5EF4-FFF2-40B4-BE49-F238E27FC236}">
                <a16:creationId xmlns:a16="http://schemas.microsoft.com/office/drawing/2014/main" id="{A3C9E1E4-4320-4E57-8737-92E268F16762}"/>
              </a:ext>
            </a:extLst>
          </p:cNvPr>
          <p:cNvSpPr/>
          <p:nvPr/>
        </p:nvSpPr>
        <p:spPr>
          <a:xfrm>
            <a:off x="8192796" y="4067014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3" name="橢圓 9">
            <a:extLst>
              <a:ext uri="{FF2B5EF4-FFF2-40B4-BE49-F238E27FC236}">
                <a16:creationId xmlns:a16="http://schemas.microsoft.com/office/drawing/2014/main" id="{FD3648F6-ABFA-4BDE-B118-C7DA9C6E0BFA}"/>
              </a:ext>
            </a:extLst>
          </p:cNvPr>
          <p:cNvSpPr/>
          <p:nvPr/>
        </p:nvSpPr>
        <p:spPr>
          <a:xfrm>
            <a:off x="8430062" y="3192189"/>
            <a:ext cx="720000" cy="720000"/>
          </a:xfrm>
          <a:prstGeom prst="ellipse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橢圓 10">
            <a:extLst>
              <a:ext uri="{FF2B5EF4-FFF2-40B4-BE49-F238E27FC236}">
                <a16:creationId xmlns:a16="http://schemas.microsoft.com/office/drawing/2014/main" id="{F507E057-48CE-46E6-A532-921C12C18F97}"/>
              </a:ext>
            </a:extLst>
          </p:cNvPr>
          <p:cNvSpPr/>
          <p:nvPr/>
        </p:nvSpPr>
        <p:spPr>
          <a:xfrm>
            <a:off x="9436641" y="3169887"/>
            <a:ext cx="720000" cy="720000"/>
          </a:xfrm>
          <a:prstGeom prst="ellipse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橢圓 11">
            <a:extLst>
              <a:ext uri="{FF2B5EF4-FFF2-40B4-BE49-F238E27FC236}">
                <a16:creationId xmlns:a16="http://schemas.microsoft.com/office/drawing/2014/main" id="{2F18D7C8-07A6-4DA7-82E7-BED9C1251CA7}"/>
              </a:ext>
            </a:extLst>
          </p:cNvPr>
          <p:cNvSpPr/>
          <p:nvPr/>
        </p:nvSpPr>
        <p:spPr>
          <a:xfrm>
            <a:off x="9436641" y="4240773"/>
            <a:ext cx="720000" cy="720000"/>
          </a:xfrm>
          <a:prstGeom prst="ellipse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橢圓 12">
            <a:extLst>
              <a:ext uri="{FF2B5EF4-FFF2-40B4-BE49-F238E27FC236}">
                <a16:creationId xmlns:a16="http://schemas.microsoft.com/office/drawing/2014/main" id="{3C4C663C-7146-426E-9503-BC1E8FC184FD}"/>
              </a:ext>
            </a:extLst>
          </p:cNvPr>
          <p:cNvSpPr/>
          <p:nvPr/>
        </p:nvSpPr>
        <p:spPr>
          <a:xfrm>
            <a:off x="8444403" y="4243264"/>
            <a:ext cx="720000" cy="720000"/>
          </a:xfrm>
          <a:prstGeom prst="ellipse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20">
                <a:extLst>
                  <a:ext uri="{FF2B5EF4-FFF2-40B4-BE49-F238E27FC236}">
                    <a16:creationId xmlns:a16="http://schemas.microsoft.com/office/drawing/2014/main" id="{5AD2DCBA-F77C-4F1C-B904-5A0978C2C1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14973" y="5221336"/>
                <a:ext cx="364557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2</m:t>
                    </m:r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×2×2</m:t>
                    </m:r>
                  </m:oMath>
                </a14:m>
                <a:r>
                  <a:rPr kumimoji="0" lang="zh-CN" altLang="en-US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“新图像”</a:t>
                </a:r>
                <a:endParaRPr kumimoji="0" lang="en-US" altLang="zh-CN" sz="28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20">
                <a:extLst>
                  <a:ext uri="{FF2B5EF4-FFF2-40B4-BE49-F238E27FC236}">
                    <a16:creationId xmlns:a16="http://schemas.microsoft.com/office/drawing/2014/main" id="{5AD2DCBA-F77C-4F1C-B904-5A0978C2C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4973" y="5221336"/>
                <a:ext cx="3645579" cy="523220"/>
              </a:xfrm>
              <a:prstGeom prst="rect">
                <a:avLst/>
              </a:prstGeom>
              <a:blipFill>
                <a:blip r:embed="rId4"/>
                <a:stretch>
                  <a:fillRect t="-14118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83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57981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池化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层的模型参数量计算总结：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9F00C11-69DF-47DF-AC26-90D9ED0ED1FC}"/>
                  </a:ext>
                </a:extLst>
              </p:cNvPr>
              <p:cNvSpPr/>
              <p:nvPr/>
            </p:nvSpPr>
            <p:spPr>
              <a:xfrm>
                <a:off x="1114720" y="2211422"/>
                <a:ext cx="3557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输入大小为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FD56D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9F00C11-69DF-47DF-AC26-90D9ED0ED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20" y="2211422"/>
                <a:ext cx="3557897" cy="461665"/>
              </a:xfrm>
              <a:prstGeom prst="rect">
                <a:avLst/>
              </a:prstGeom>
              <a:blipFill>
                <a:blip r:embed="rId3"/>
                <a:stretch>
                  <a:fillRect l="-274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3FF5F1A8-4AFC-46DB-8E5C-65DC1945345C}"/>
              </a:ext>
            </a:extLst>
          </p:cNvPr>
          <p:cNvSpPr/>
          <p:nvPr/>
        </p:nvSpPr>
        <p:spPr>
          <a:xfrm>
            <a:off x="6881071" y="307035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这里：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94E6654-CEE9-4C5A-AF2E-F8E0A0383386}"/>
                  </a:ext>
                </a:extLst>
              </p:cNvPr>
              <p:cNvSpPr/>
              <p:nvPr/>
            </p:nvSpPr>
            <p:spPr>
              <a:xfrm>
                <a:off x="1114720" y="3035301"/>
                <a:ext cx="60099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>
                    <a:solidFill>
                      <a:srgbClr val="000000"/>
                    </a:solidFill>
                    <a:latin typeface="Arial" charset="0"/>
                  </a:rPr>
                  <a:t>池化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后得到的特征图大小是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94E6654-CEE9-4C5A-AF2E-F8E0A0383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20" y="3035301"/>
                <a:ext cx="6009980" cy="461665"/>
              </a:xfrm>
              <a:prstGeom prst="rect">
                <a:avLst/>
              </a:prstGeom>
              <a:blipFill>
                <a:blip r:embed="rId4"/>
                <a:stretch>
                  <a:fillRect l="-162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8780C9D8-2073-4DDB-80DC-61FF0A53940A}"/>
              </a:ext>
            </a:extLst>
          </p:cNvPr>
          <p:cNvSpPr/>
          <p:nvPr/>
        </p:nvSpPr>
        <p:spPr>
          <a:xfrm>
            <a:off x="1114720" y="447830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Arial" charset="0"/>
              </a:rPr>
              <a:t>池化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层的参数量是：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90E0F5B-FD7F-4825-99D3-C9739B4E32B3}"/>
                  </a:ext>
                </a:extLst>
              </p:cNvPr>
              <p:cNvSpPr/>
              <p:nvPr/>
            </p:nvSpPr>
            <p:spPr>
              <a:xfrm>
                <a:off x="4771006" y="2235778"/>
                <a:ext cx="41433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池化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en-US" altLang="zh-CN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Pooling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窗口的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尺寸为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𝐹</m:t>
                    </m:r>
                    <m:r>
                      <a:rPr kumimoji="0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90E0F5B-FD7F-4825-99D3-C9739B4E3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006" y="2235778"/>
                <a:ext cx="4143314" cy="461665"/>
              </a:xfrm>
              <a:prstGeom prst="rect">
                <a:avLst/>
              </a:prstGeom>
              <a:blipFill>
                <a:blip r:embed="rId5"/>
                <a:stretch>
                  <a:fillRect l="-2356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56033D5-40EC-402A-8FA6-517FB65BFDB5}"/>
                  </a:ext>
                </a:extLst>
              </p:cNvPr>
              <p:cNvSpPr/>
              <p:nvPr/>
            </p:nvSpPr>
            <p:spPr>
              <a:xfrm>
                <a:off x="8914320" y="2235777"/>
                <a:ext cx="22874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步长</a:t>
                </a:r>
                <a:r>
                  <a:rPr kumimoji="0" lang="en-US" altLang="zh-CN" sz="2400" b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en-US" altLang="zh-CN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Stride</a:t>
                </a:r>
                <a:r>
                  <a:rPr kumimoji="0" lang="en-US" altLang="zh-CN" sz="2400" b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zh-CN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56033D5-40EC-402A-8FA6-517FB65BF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320" y="2235777"/>
                <a:ext cx="2287421" cy="461665"/>
              </a:xfrm>
              <a:prstGeom prst="rect">
                <a:avLst/>
              </a:prstGeom>
              <a:blipFill>
                <a:blip r:embed="rId6"/>
                <a:stretch>
                  <a:fillRect l="-3989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E4DAF3-EE85-4722-816E-48CD0B5708B4}"/>
                  </a:ext>
                </a:extLst>
              </p:cNvPr>
              <p:cNvSpPr/>
              <p:nvPr/>
            </p:nvSpPr>
            <p:spPr>
              <a:xfrm>
                <a:off x="2200039" y="3555630"/>
                <a:ext cx="2613857" cy="783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altLang="zh-CN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4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num>
                        <m:den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den>
                      </m:f>
                      <m: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+1,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E4DAF3-EE85-4722-816E-48CD0B570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039" y="3555630"/>
                <a:ext cx="2613857" cy="783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AFAF408-EF27-40F0-9FCA-F3BB25496B65}"/>
                  </a:ext>
                </a:extLst>
              </p:cNvPr>
              <p:cNvSpPr/>
              <p:nvPr/>
            </p:nvSpPr>
            <p:spPr>
              <a:xfrm>
                <a:off x="5568108" y="3548027"/>
                <a:ext cx="2524858" cy="783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4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num>
                        <m:den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den>
                      </m:f>
                      <m: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+1,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AFAF408-EF27-40F0-9FCA-F3BB25496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108" y="3548027"/>
                <a:ext cx="2524858" cy="783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8D99186-FAAD-4929-8C82-C998C4C2D6A0}"/>
                  </a:ext>
                </a:extLst>
              </p:cNvPr>
              <p:cNvSpPr/>
              <p:nvPr/>
            </p:nvSpPr>
            <p:spPr>
              <a:xfrm>
                <a:off x="8842368" y="3717981"/>
                <a:ext cx="13382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b>
                          <m:r>
                            <a:rPr kumimoji="0" lang="en-US" altLang="zh-CN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kern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8D99186-FAAD-4929-8C82-C998C4C2D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68" y="3717981"/>
                <a:ext cx="1338250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42B7ABA-BC49-46CF-8E3C-8893B52C04D2}"/>
                  </a:ext>
                </a:extLst>
              </p:cNvPr>
              <p:cNvSpPr/>
              <p:nvPr/>
            </p:nvSpPr>
            <p:spPr>
              <a:xfrm>
                <a:off x="3960116" y="4478305"/>
                <a:ext cx="4395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42B7ABA-BC49-46CF-8E3C-8893B52C0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116" y="4478305"/>
                <a:ext cx="43954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9704E6CF-499D-4B0C-B30B-BDF2045962B4}"/>
              </a:ext>
            </a:extLst>
          </p:cNvPr>
          <p:cNvSpPr/>
          <p:nvPr/>
        </p:nvSpPr>
        <p:spPr>
          <a:xfrm>
            <a:off x="3892996" y="4454177"/>
            <a:ext cx="573784" cy="5393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831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289042E-A4B7-4BC1-8048-3C36024EFD35}"/>
              </a:ext>
            </a:extLst>
          </p:cNvPr>
          <p:cNvSpPr/>
          <p:nvPr/>
        </p:nvSpPr>
        <p:spPr>
          <a:xfrm>
            <a:off x="846004" y="5095541"/>
            <a:ext cx="6910466" cy="1368000"/>
          </a:xfrm>
          <a:prstGeom prst="rect">
            <a:avLst/>
          </a:prstGeom>
          <a:solidFill>
            <a:srgbClr val="DDE6FD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21AB2AE-769E-4139-BF87-CA68386DD4DE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0082315-2EB7-414E-8DD8-85FE50670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" y="1028882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的结构示意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Picture 2" descr="http://s.hswstatic.com/gif/whiskers-sam.jpg">
            <a:extLst>
              <a:ext uri="{FF2B5EF4-FFF2-40B4-BE49-F238E27FC236}">
                <a16:creationId xmlns:a16="http://schemas.microsoft.com/office/drawing/2014/main" id="{98959B3A-BD5C-4E4C-9822-5FC096E2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37" y="2258727"/>
            <a:ext cx="1898379" cy="129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向下箭號 11">
            <a:extLst>
              <a:ext uri="{FF2B5EF4-FFF2-40B4-BE49-F238E27FC236}">
                <a16:creationId xmlns:a16="http://schemas.microsoft.com/office/drawing/2014/main" id="{50848A92-A325-4C42-BF88-F9E7A864EFC3}"/>
              </a:ext>
            </a:extLst>
          </p:cNvPr>
          <p:cNvSpPr/>
          <p:nvPr/>
        </p:nvSpPr>
        <p:spPr>
          <a:xfrm rot="16200000">
            <a:off x="2788084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74A02B-CC70-4BB6-A7A9-C228C7B10F73}"/>
              </a:ext>
            </a:extLst>
          </p:cNvPr>
          <p:cNvSpPr/>
          <p:nvPr/>
        </p:nvSpPr>
        <p:spPr>
          <a:xfrm rot="16200000">
            <a:off x="2692193" y="2580648"/>
            <a:ext cx="1736724" cy="556488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1A3C9B-9211-487A-AAD7-1121E2BC68AE}"/>
              </a:ext>
            </a:extLst>
          </p:cNvPr>
          <p:cNvSpPr/>
          <p:nvPr/>
        </p:nvSpPr>
        <p:spPr>
          <a:xfrm rot="16200000">
            <a:off x="3714577" y="2580647"/>
            <a:ext cx="1736724" cy="55648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99DB660B-D90D-469D-BF10-95D768BB45D1}"/>
              </a:ext>
            </a:extLst>
          </p:cNvPr>
          <p:cNvSpPr/>
          <p:nvPr/>
        </p:nvSpPr>
        <p:spPr>
          <a:xfrm rot="16200000">
            <a:off x="3779596" y="2747020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向下箭號 11">
            <a:extLst>
              <a:ext uri="{FF2B5EF4-FFF2-40B4-BE49-F238E27FC236}">
                <a16:creationId xmlns:a16="http://schemas.microsoft.com/office/drawing/2014/main" id="{A70444A4-0666-4E1A-8984-77DCE76EA819}"/>
              </a:ext>
            </a:extLst>
          </p:cNvPr>
          <p:cNvSpPr/>
          <p:nvPr/>
        </p:nvSpPr>
        <p:spPr>
          <a:xfrm rot="16200000">
            <a:off x="4809240" y="2751540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034A15-3B1E-4F4C-AA13-B9247F822766}"/>
              </a:ext>
            </a:extLst>
          </p:cNvPr>
          <p:cNvSpPr/>
          <p:nvPr/>
        </p:nvSpPr>
        <p:spPr>
          <a:xfrm rot="16200000">
            <a:off x="4712869" y="2580646"/>
            <a:ext cx="1736724" cy="556488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向下箭號 11">
            <a:extLst>
              <a:ext uri="{FF2B5EF4-FFF2-40B4-BE49-F238E27FC236}">
                <a16:creationId xmlns:a16="http://schemas.microsoft.com/office/drawing/2014/main" id="{2398099D-AC3B-4642-B449-7584D1B362DE}"/>
              </a:ext>
            </a:extLst>
          </p:cNvPr>
          <p:cNvSpPr/>
          <p:nvPr/>
        </p:nvSpPr>
        <p:spPr>
          <a:xfrm rot="16200000">
            <a:off x="5807532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1970A2-3215-4D04-86C1-874593BA7AD5}"/>
              </a:ext>
            </a:extLst>
          </p:cNvPr>
          <p:cNvSpPr/>
          <p:nvPr/>
        </p:nvSpPr>
        <p:spPr>
          <a:xfrm rot="16200000">
            <a:off x="5711161" y="2580647"/>
            <a:ext cx="1736724" cy="55648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下箭號 11">
            <a:extLst>
              <a:ext uri="{FF2B5EF4-FFF2-40B4-BE49-F238E27FC236}">
                <a16:creationId xmlns:a16="http://schemas.microsoft.com/office/drawing/2014/main" id="{7874C690-351F-457C-887D-E7357FDB79D3}"/>
              </a:ext>
            </a:extLst>
          </p:cNvPr>
          <p:cNvSpPr/>
          <p:nvPr/>
        </p:nvSpPr>
        <p:spPr>
          <a:xfrm rot="16200000">
            <a:off x="6805824" y="2747019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15">
            <a:extLst>
              <a:ext uri="{FF2B5EF4-FFF2-40B4-BE49-F238E27FC236}">
                <a16:creationId xmlns:a16="http://schemas.microsoft.com/office/drawing/2014/main" id="{7FA40FA6-E1D8-4774-99D8-7A2D002EB609}"/>
              </a:ext>
            </a:extLst>
          </p:cNvPr>
          <p:cNvSpPr txBox="1"/>
          <p:nvPr/>
        </p:nvSpPr>
        <p:spPr>
          <a:xfrm rot="16200000">
            <a:off x="6709452" y="2626215"/>
            <a:ext cx="1736725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向下箭號 11">
            <a:extLst>
              <a:ext uri="{FF2B5EF4-FFF2-40B4-BE49-F238E27FC236}">
                <a16:creationId xmlns:a16="http://schemas.microsoft.com/office/drawing/2014/main" id="{6D12A3EE-3FBD-4363-95B6-491D409ED2E2}"/>
              </a:ext>
            </a:extLst>
          </p:cNvPr>
          <p:cNvSpPr/>
          <p:nvPr/>
        </p:nvSpPr>
        <p:spPr>
          <a:xfrm rot="16200000">
            <a:off x="7756704" y="2757455"/>
            <a:ext cx="545690" cy="441804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6" name="圖片 4">
            <a:extLst>
              <a:ext uri="{FF2B5EF4-FFF2-40B4-BE49-F238E27FC236}">
                <a16:creationId xmlns:a16="http://schemas.microsoft.com/office/drawing/2014/main" id="{F35067BE-A902-4859-824F-A53AEC87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8239592" y="2125486"/>
            <a:ext cx="2568162" cy="1503999"/>
          </a:xfrm>
          <a:prstGeom prst="rect">
            <a:avLst/>
          </a:prstGeom>
        </p:spPr>
      </p:pic>
      <p:sp>
        <p:nvSpPr>
          <p:cNvPr id="28" name="文字方塊 8">
            <a:extLst>
              <a:ext uri="{FF2B5EF4-FFF2-40B4-BE49-F238E27FC236}">
                <a16:creationId xmlns:a16="http://schemas.microsoft.com/office/drawing/2014/main" id="{8E115C35-B8F0-43FE-89CE-F7D91D7C1C16}"/>
              </a:ext>
            </a:extLst>
          </p:cNvPr>
          <p:cNvSpPr txBox="1"/>
          <p:nvPr/>
        </p:nvSpPr>
        <p:spPr>
          <a:xfrm>
            <a:off x="10551922" y="2258727"/>
            <a:ext cx="74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cat ……dog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AC7EBE-3E30-4426-80EC-2C0498FDDA41}"/>
              </a:ext>
            </a:extLst>
          </p:cNvPr>
          <p:cNvSpPr/>
          <p:nvPr/>
        </p:nvSpPr>
        <p:spPr>
          <a:xfrm>
            <a:off x="3160444" y="373966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337D45-F821-4555-9168-D7F7601795E7}"/>
              </a:ext>
            </a:extLst>
          </p:cNvPr>
          <p:cNvSpPr/>
          <p:nvPr/>
        </p:nvSpPr>
        <p:spPr>
          <a:xfrm>
            <a:off x="4182829" y="374587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池化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9F9FBB-BA05-4B98-B61E-0CC57F4ECCFB}"/>
              </a:ext>
            </a:extLst>
          </p:cNvPr>
          <p:cNvSpPr/>
          <p:nvPr/>
        </p:nvSpPr>
        <p:spPr>
          <a:xfrm>
            <a:off x="5192781" y="372352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卷积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7C962DE-F9F9-4374-8323-0CA94BB47FAA}"/>
              </a:ext>
            </a:extLst>
          </p:cNvPr>
          <p:cNvSpPr/>
          <p:nvPr/>
        </p:nvSpPr>
        <p:spPr>
          <a:xfrm>
            <a:off x="6179413" y="374436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池化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0DD1D84-8EAE-4FC2-86D7-20B3297C65DB}"/>
              </a:ext>
            </a:extLst>
          </p:cNvPr>
          <p:cNvSpPr/>
          <p:nvPr/>
        </p:nvSpPr>
        <p:spPr>
          <a:xfrm>
            <a:off x="8943456" y="372174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全连接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ACF11F11-1720-4F7D-A584-5C6FA9125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960" y="5184182"/>
            <a:ext cx="35526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反映物体特性的模式往往只占图像中很小的一部分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" name="左大括弧 22">
            <a:extLst>
              <a:ext uri="{FF2B5EF4-FFF2-40B4-BE49-F238E27FC236}">
                <a16:creationId xmlns:a16="http://schemas.microsoft.com/office/drawing/2014/main" id="{3A93B487-6C7B-4DDF-9BA1-3FAF0CF43276}"/>
              </a:ext>
            </a:extLst>
          </p:cNvPr>
          <p:cNvSpPr/>
          <p:nvPr/>
        </p:nvSpPr>
        <p:spPr>
          <a:xfrm rot="16200000" flipH="1">
            <a:off x="4917350" y="-89356"/>
            <a:ext cx="329471" cy="3724932"/>
          </a:xfrm>
          <a:prstGeom prst="leftBrace">
            <a:avLst>
              <a:gd name="adj1" fmla="val 72890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C6A95AC-78CA-485F-A9AF-56A5CF0B7AA0}"/>
              </a:ext>
            </a:extLst>
          </p:cNvPr>
          <p:cNvSpPr/>
          <p:nvPr/>
        </p:nvSpPr>
        <p:spPr>
          <a:xfrm>
            <a:off x="4429050" y="10288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重复多次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52F1A49B-0F7F-4D9C-AD61-F9822A9F0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743" y="5188153"/>
            <a:ext cx="35526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物体同样的模式可能出现在图像中的不同区域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73FCE3EE-FAAD-46B7-B2E3-658B4E468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98" y="5184182"/>
            <a:ext cx="34934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下采样不会改变物体的类别属性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" name="文字方塊 5">
            <a:extLst>
              <a:ext uri="{FF2B5EF4-FFF2-40B4-BE49-F238E27FC236}">
                <a16:creationId xmlns:a16="http://schemas.microsoft.com/office/drawing/2014/main" id="{3A8031D6-2EE5-4A9D-9758-9AC0528F55F7}"/>
              </a:ext>
            </a:extLst>
          </p:cNvPr>
          <p:cNvSpPr txBox="1"/>
          <p:nvPr/>
        </p:nvSpPr>
        <p:spPr>
          <a:xfrm>
            <a:off x="846004" y="4698356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文字方塊 5">
            <a:extLst>
              <a:ext uri="{FF2B5EF4-FFF2-40B4-BE49-F238E27FC236}">
                <a16:creationId xmlns:a16="http://schemas.microsoft.com/office/drawing/2014/main" id="{EF8FAF9E-9E02-45B6-AF88-A7181D941566}"/>
              </a:ext>
            </a:extLst>
          </p:cNvPr>
          <p:cNvSpPr txBox="1"/>
          <p:nvPr/>
        </p:nvSpPr>
        <p:spPr>
          <a:xfrm>
            <a:off x="4436332" y="4716602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文字方塊 5">
            <a:extLst>
              <a:ext uri="{FF2B5EF4-FFF2-40B4-BE49-F238E27FC236}">
                <a16:creationId xmlns:a16="http://schemas.microsoft.com/office/drawing/2014/main" id="{5E2BF6AF-1134-4E57-AD14-FAFF2B310D5B}"/>
              </a:ext>
            </a:extLst>
          </p:cNvPr>
          <p:cNvSpPr txBox="1"/>
          <p:nvPr/>
        </p:nvSpPr>
        <p:spPr>
          <a:xfrm>
            <a:off x="8026660" y="4716601"/>
            <a:ext cx="1060551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特性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C09055-DE82-4C91-B4E0-065E1759E0A3}"/>
              </a:ext>
            </a:extLst>
          </p:cNvPr>
          <p:cNvSpPr/>
          <p:nvPr/>
        </p:nvSpPr>
        <p:spPr>
          <a:xfrm>
            <a:off x="7893067" y="5104317"/>
            <a:ext cx="3470641" cy="1368000"/>
          </a:xfrm>
          <a:prstGeom prst="rect">
            <a:avLst/>
          </a:prstGeom>
          <a:solidFill>
            <a:srgbClr val="B2E0B2">
              <a:alpha val="44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F207D32-8C9C-4FF9-B8E1-C170A01266DC}"/>
              </a:ext>
            </a:extLst>
          </p:cNvPr>
          <p:cNvSpPr/>
          <p:nvPr/>
        </p:nvSpPr>
        <p:spPr>
          <a:xfrm>
            <a:off x="7054758" y="1837165"/>
            <a:ext cx="3862122" cy="234624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0434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761DC2-23E7-48DF-9F49-41435F82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1" y="1045553"/>
            <a:ext cx="10677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CNN – Flatten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5" name="图片 4">
            <a:extLst>
              <a:ext uri="{FF2B5EF4-FFF2-40B4-BE49-F238E27FC236}">
                <a16:creationId xmlns:a16="http://schemas.microsoft.com/office/drawing/2014/main" id="{56A95AEF-0E64-4A49-B019-F30379A97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852" y="5693775"/>
            <a:ext cx="8821738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群組 13">
            <a:extLst>
              <a:ext uri="{FF2B5EF4-FFF2-40B4-BE49-F238E27FC236}">
                <a16:creationId xmlns:a16="http://schemas.microsoft.com/office/drawing/2014/main" id="{FA693131-5C26-46E5-A690-5A9BDE975E37}"/>
              </a:ext>
            </a:extLst>
          </p:cNvPr>
          <p:cNvGrpSpPr/>
          <p:nvPr/>
        </p:nvGrpSpPr>
        <p:grpSpPr>
          <a:xfrm>
            <a:off x="1509072" y="2546013"/>
            <a:ext cx="1943214" cy="2049364"/>
            <a:chOff x="758373" y="2759289"/>
            <a:chExt cx="1943214" cy="2049364"/>
          </a:xfrm>
        </p:grpSpPr>
        <p:sp>
          <p:nvSpPr>
            <p:cNvPr id="27" name="橢圓 5">
              <a:extLst>
                <a:ext uri="{FF2B5EF4-FFF2-40B4-BE49-F238E27FC236}">
                  <a16:creationId xmlns:a16="http://schemas.microsoft.com/office/drawing/2014/main" id="{483E3861-793D-432E-9415-822CFA29DF53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8" name="橢圓 6">
              <a:extLst>
                <a:ext uri="{FF2B5EF4-FFF2-40B4-BE49-F238E27FC236}">
                  <a16:creationId xmlns:a16="http://schemas.microsoft.com/office/drawing/2014/main" id="{C8F469B9-F589-4770-80D1-CDEEB3708E9E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0</a:t>
              </a:r>
              <a:endPara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9" name="橢圓 7">
              <a:extLst>
                <a:ext uri="{FF2B5EF4-FFF2-40B4-BE49-F238E27FC236}">
                  <a16:creationId xmlns:a16="http://schemas.microsoft.com/office/drawing/2014/main" id="{3599B3D0-D675-4887-9AD8-B4CAE574D516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4" name="橢圓 8">
              <a:extLst>
                <a:ext uri="{FF2B5EF4-FFF2-40B4-BE49-F238E27FC236}">
                  <a16:creationId xmlns:a16="http://schemas.microsoft.com/office/drawing/2014/main" id="{28A4B791-0AFD-4721-8078-5BAD64A17D9B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9" name="橢圓 9">
              <a:extLst>
                <a:ext uri="{FF2B5EF4-FFF2-40B4-BE49-F238E27FC236}">
                  <a16:creationId xmlns:a16="http://schemas.microsoft.com/office/drawing/2014/main" id="{718AD55C-7E68-4C5A-909F-8164991D5035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0" name="橢圓 10">
              <a:extLst>
                <a:ext uri="{FF2B5EF4-FFF2-40B4-BE49-F238E27FC236}">
                  <a16:creationId xmlns:a16="http://schemas.microsoft.com/office/drawing/2014/main" id="{C98C137F-52A9-4490-83EE-A6A6AC8D3FBB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4" name="橢圓 11">
              <a:extLst>
                <a:ext uri="{FF2B5EF4-FFF2-40B4-BE49-F238E27FC236}">
                  <a16:creationId xmlns:a16="http://schemas.microsoft.com/office/drawing/2014/main" id="{75D9A7DC-5E18-44D1-8E0B-34805951CCB9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5" name="橢圓 12">
              <a:extLst>
                <a:ext uri="{FF2B5EF4-FFF2-40B4-BE49-F238E27FC236}">
                  <a16:creationId xmlns:a16="http://schemas.microsoft.com/office/drawing/2014/main" id="{0AA8FE49-7E29-4B9C-8FFF-58882BE3B10D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0</a:t>
              </a:r>
              <a:endPara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50" name="文字方塊 16">
            <a:extLst>
              <a:ext uri="{FF2B5EF4-FFF2-40B4-BE49-F238E27FC236}">
                <a16:creationId xmlns:a16="http://schemas.microsoft.com/office/drawing/2014/main" id="{57A2E3F7-4ED2-4387-8820-53729C2097C3}"/>
              </a:ext>
            </a:extLst>
          </p:cNvPr>
          <p:cNvSpPr txBox="1"/>
          <p:nvPr/>
        </p:nvSpPr>
        <p:spPr>
          <a:xfrm>
            <a:off x="3751067" y="3975324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Flatten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向右箭號 33">
            <a:extLst>
              <a:ext uri="{FF2B5EF4-FFF2-40B4-BE49-F238E27FC236}">
                <a16:creationId xmlns:a16="http://schemas.microsoft.com/office/drawing/2014/main" id="{D79C0F39-8B9C-497A-84FB-92EFF601B63A}"/>
              </a:ext>
            </a:extLst>
          </p:cNvPr>
          <p:cNvSpPr/>
          <p:nvPr/>
        </p:nvSpPr>
        <p:spPr>
          <a:xfrm>
            <a:off x="3567747" y="3274519"/>
            <a:ext cx="1832676" cy="728724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橢圓 20">
            <a:extLst>
              <a:ext uri="{FF2B5EF4-FFF2-40B4-BE49-F238E27FC236}">
                <a16:creationId xmlns:a16="http://schemas.microsoft.com/office/drawing/2014/main" id="{3EE520DA-473D-40AD-8CEA-3B19E6944E80}"/>
              </a:ext>
            </a:extLst>
          </p:cNvPr>
          <p:cNvSpPr/>
          <p:nvPr/>
        </p:nvSpPr>
        <p:spPr>
          <a:xfrm>
            <a:off x="5644560" y="185698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橢圓 21">
            <a:extLst>
              <a:ext uri="{FF2B5EF4-FFF2-40B4-BE49-F238E27FC236}">
                <a16:creationId xmlns:a16="http://schemas.microsoft.com/office/drawing/2014/main" id="{E14BF8F3-C5E8-4680-8369-2347F904F7F4}"/>
              </a:ext>
            </a:extLst>
          </p:cNvPr>
          <p:cNvSpPr/>
          <p:nvPr/>
        </p:nvSpPr>
        <p:spPr>
          <a:xfrm>
            <a:off x="5644560" y="107519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橢圓 22">
            <a:extLst>
              <a:ext uri="{FF2B5EF4-FFF2-40B4-BE49-F238E27FC236}">
                <a16:creationId xmlns:a16="http://schemas.microsoft.com/office/drawing/2014/main" id="{6A37EE39-7132-4163-83EE-3985853A727F}"/>
              </a:ext>
            </a:extLst>
          </p:cNvPr>
          <p:cNvSpPr/>
          <p:nvPr/>
        </p:nvSpPr>
        <p:spPr>
          <a:xfrm>
            <a:off x="5644560" y="1914097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橢圓 23">
            <a:extLst>
              <a:ext uri="{FF2B5EF4-FFF2-40B4-BE49-F238E27FC236}">
                <a16:creationId xmlns:a16="http://schemas.microsoft.com/office/drawing/2014/main" id="{CEC904AE-1C4B-4054-B8ED-FC62908282FF}"/>
              </a:ext>
            </a:extLst>
          </p:cNvPr>
          <p:cNvSpPr/>
          <p:nvPr/>
        </p:nvSpPr>
        <p:spPr>
          <a:xfrm>
            <a:off x="5644560" y="2769033"/>
            <a:ext cx="720000" cy="720000"/>
          </a:xfrm>
          <a:prstGeom prst="ellipse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6" name="橢圓 24">
            <a:extLst>
              <a:ext uri="{FF2B5EF4-FFF2-40B4-BE49-F238E27FC236}">
                <a16:creationId xmlns:a16="http://schemas.microsoft.com/office/drawing/2014/main" id="{F90A161C-EE9E-45E4-8285-96D11000DFC8}"/>
              </a:ext>
            </a:extLst>
          </p:cNvPr>
          <p:cNvSpPr/>
          <p:nvPr/>
        </p:nvSpPr>
        <p:spPr>
          <a:xfrm>
            <a:off x="5644560" y="3605880"/>
            <a:ext cx="720000" cy="720000"/>
          </a:xfrm>
          <a:prstGeom prst="ellipse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7" name="橢圓 25">
            <a:extLst>
              <a:ext uri="{FF2B5EF4-FFF2-40B4-BE49-F238E27FC236}">
                <a16:creationId xmlns:a16="http://schemas.microsoft.com/office/drawing/2014/main" id="{17C99E18-C9F7-4504-9C4B-E398E2489128}"/>
              </a:ext>
            </a:extLst>
          </p:cNvPr>
          <p:cNvSpPr/>
          <p:nvPr/>
        </p:nvSpPr>
        <p:spPr>
          <a:xfrm>
            <a:off x="5644560" y="4393569"/>
            <a:ext cx="720000" cy="720000"/>
          </a:xfrm>
          <a:prstGeom prst="ellipse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8" name="橢圓 26">
            <a:extLst>
              <a:ext uri="{FF2B5EF4-FFF2-40B4-BE49-F238E27FC236}">
                <a16:creationId xmlns:a16="http://schemas.microsoft.com/office/drawing/2014/main" id="{5EC28FF8-4651-4D94-A256-71811BCE3158}"/>
              </a:ext>
            </a:extLst>
          </p:cNvPr>
          <p:cNvSpPr/>
          <p:nvPr/>
        </p:nvSpPr>
        <p:spPr>
          <a:xfrm>
            <a:off x="5644560" y="5195392"/>
            <a:ext cx="720000" cy="720000"/>
          </a:xfrm>
          <a:prstGeom prst="ellipse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9" name="橢圓 27">
            <a:extLst>
              <a:ext uri="{FF2B5EF4-FFF2-40B4-BE49-F238E27FC236}">
                <a16:creationId xmlns:a16="http://schemas.microsoft.com/office/drawing/2014/main" id="{4B1DFB50-C1ED-4612-8814-8DE561720D5B}"/>
              </a:ext>
            </a:extLst>
          </p:cNvPr>
          <p:cNvSpPr/>
          <p:nvPr/>
        </p:nvSpPr>
        <p:spPr>
          <a:xfrm>
            <a:off x="5644560" y="6020089"/>
            <a:ext cx="720000" cy="720000"/>
          </a:xfrm>
          <a:prstGeom prst="ellipse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0" name="向右箭號 4">
            <a:extLst>
              <a:ext uri="{FF2B5EF4-FFF2-40B4-BE49-F238E27FC236}">
                <a16:creationId xmlns:a16="http://schemas.microsoft.com/office/drawing/2014/main" id="{4D170002-FF55-42C7-8417-5213D987BD8D}"/>
              </a:ext>
            </a:extLst>
          </p:cNvPr>
          <p:cNvSpPr/>
          <p:nvPr/>
        </p:nvSpPr>
        <p:spPr>
          <a:xfrm>
            <a:off x="6689393" y="3274519"/>
            <a:ext cx="1090627" cy="728724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1" name="群組 28">
            <a:extLst>
              <a:ext uri="{FF2B5EF4-FFF2-40B4-BE49-F238E27FC236}">
                <a16:creationId xmlns:a16="http://schemas.microsoft.com/office/drawing/2014/main" id="{B08AD9E3-55EF-4D9F-A431-0BC9138E6120}"/>
              </a:ext>
            </a:extLst>
          </p:cNvPr>
          <p:cNvGrpSpPr/>
          <p:nvPr/>
        </p:nvGrpSpPr>
        <p:grpSpPr>
          <a:xfrm>
            <a:off x="7836258" y="2814966"/>
            <a:ext cx="3201477" cy="2629618"/>
            <a:chOff x="-2630921" y="4440114"/>
            <a:chExt cx="3201477" cy="2629618"/>
          </a:xfrm>
        </p:grpSpPr>
        <p:pic>
          <p:nvPicPr>
            <p:cNvPr id="62" name="圖片 29">
              <a:extLst>
                <a:ext uri="{FF2B5EF4-FFF2-40B4-BE49-F238E27FC236}">
                  <a16:creationId xmlns:a16="http://schemas.microsoft.com/office/drawing/2014/main" id="{99693047-E5BE-44F3-B663-220F8E8E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63" name="文字方塊 30">
              <a:extLst>
                <a:ext uri="{FF2B5EF4-FFF2-40B4-BE49-F238E27FC236}">
                  <a16:creationId xmlns:a16="http://schemas.microsoft.com/office/drawing/2014/main" id="{11F8235E-D471-4DEF-B7EA-751E55405158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Fully Connected Feedforward network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9880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5E33AE5-280D-4CC0-8284-17AEE3E8DDC8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11.3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卷积神经网络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D9B525-6A59-458C-8582-12DCA4B359A3}"/>
              </a:ext>
            </a:extLst>
          </p:cNvPr>
          <p:cNvSpPr txBox="1">
            <a:spLocks/>
          </p:cNvSpPr>
          <p:nvPr/>
        </p:nvSpPr>
        <p:spPr>
          <a:xfrm>
            <a:off x="495300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9C835C-21BB-4254-B272-FAE6D273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98" y="3890231"/>
            <a:ext cx="3128322" cy="1922216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B25BE95-B266-41D1-B5DF-994569233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40" y="1005841"/>
            <a:ext cx="10749519" cy="51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35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589tgp_health_light">
  <a:themeElements>
    <a:clrScheme name="s2 1">
      <a:dk1>
        <a:srgbClr val="000000"/>
      </a:dk1>
      <a:lt1>
        <a:srgbClr val="FFFFFF"/>
      </a:lt1>
      <a:dk2>
        <a:srgbClr val="5EB2B6"/>
      </a:dk2>
      <a:lt2>
        <a:srgbClr val="DED9CC"/>
      </a:lt2>
      <a:accent1>
        <a:srgbClr val="9FD56D"/>
      </a:accent1>
      <a:accent2>
        <a:srgbClr val="F4BC72"/>
      </a:accent2>
      <a:accent3>
        <a:srgbClr val="FFFFFF"/>
      </a:accent3>
      <a:accent4>
        <a:srgbClr val="000000"/>
      </a:accent4>
      <a:accent5>
        <a:srgbClr val="CDE7BA"/>
      </a:accent5>
      <a:accent6>
        <a:srgbClr val="DDAA67"/>
      </a:accent6>
      <a:hlink>
        <a:srgbClr val="F18FAB"/>
      </a:hlink>
      <a:folHlink>
        <a:srgbClr val="84A3E8"/>
      </a:folHlink>
    </a:clrScheme>
    <a:fontScheme name="s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400" kern="100" dirty="0" smtClean="0">
            <a:ea typeface="宋体"/>
            <a:cs typeface="Times New Roman"/>
          </a:defRPr>
        </a:defPPr>
      </a:lstStyle>
    </a:spDef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/>
        </a:defPPr>
      </a:lstStyle>
    </a:txDef>
  </a:objectDefaults>
  <a:extraClrSchemeLst>
    <a:extraClrScheme>
      <a:clrScheme name="s2 1">
        <a:dk1>
          <a:srgbClr val="000000"/>
        </a:dk1>
        <a:lt1>
          <a:srgbClr val="FFFFFF"/>
        </a:lt1>
        <a:dk2>
          <a:srgbClr val="5EB2B6"/>
        </a:dk2>
        <a:lt2>
          <a:srgbClr val="DED9CC"/>
        </a:lt2>
        <a:accent1>
          <a:srgbClr val="9FD56D"/>
        </a:accent1>
        <a:accent2>
          <a:srgbClr val="F4BC72"/>
        </a:accent2>
        <a:accent3>
          <a:srgbClr val="FFFFFF"/>
        </a:accent3>
        <a:accent4>
          <a:srgbClr val="000000"/>
        </a:accent4>
        <a:accent5>
          <a:srgbClr val="CDE7BA"/>
        </a:accent5>
        <a:accent6>
          <a:srgbClr val="DDAA67"/>
        </a:accent6>
        <a:hlink>
          <a:srgbClr val="F18FAB"/>
        </a:hlink>
        <a:folHlink>
          <a:srgbClr val="84A3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2">
        <a:dk1>
          <a:srgbClr val="000000"/>
        </a:dk1>
        <a:lt1>
          <a:srgbClr val="FFFFFF"/>
        </a:lt1>
        <a:dk2>
          <a:srgbClr val="EA9148"/>
        </a:dk2>
        <a:lt2>
          <a:srgbClr val="DED9CC"/>
        </a:lt2>
        <a:accent1>
          <a:srgbClr val="E878C8"/>
        </a:accent1>
        <a:accent2>
          <a:srgbClr val="7DD7E9"/>
        </a:accent2>
        <a:accent3>
          <a:srgbClr val="FFFFFF"/>
        </a:accent3>
        <a:accent4>
          <a:srgbClr val="000000"/>
        </a:accent4>
        <a:accent5>
          <a:srgbClr val="F2BEE0"/>
        </a:accent5>
        <a:accent6>
          <a:srgbClr val="71C3D3"/>
        </a:accent6>
        <a:hlink>
          <a:srgbClr val="98E8B3"/>
        </a:hlink>
        <a:folHlink>
          <a:srgbClr val="E6C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3">
        <a:dk1>
          <a:srgbClr val="000000"/>
        </a:dk1>
        <a:lt1>
          <a:srgbClr val="FFFFFF"/>
        </a:lt1>
        <a:dk2>
          <a:srgbClr val="C889CD"/>
        </a:dk2>
        <a:lt2>
          <a:srgbClr val="DED9CC"/>
        </a:lt2>
        <a:accent1>
          <a:srgbClr val="72AFD8"/>
        </a:accent1>
        <a:accent2>
          <a:srgbClr val="80CAB1"/>
        </a:accent2>
        <a:accent3>
          <a:srgbClr val="FFFFFF"/>
        </a:accent3>
        <a:accent4>
          <a:srgbClr val="000000"/>
        </a:accent4>
        <a:accent5>
          <a:srgbClr val="BCD4E9"/>
        </a:accent5>
        <a:accent6>
          <a:srgbClr val="73B7A0"/>
        </a:accent6>
        <a:hlink>
          <a:srgbClr val="E1995D"/>
        </a:hlink>
        <a:folHlink>
          <a:srgbClr val="E587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8544</TotalTime>
  <Words>5421</Words>
  <Application>Microsoft Office PowerPoint</Application>
  <PresentationFormat>宽屏</PresentationFormat>
  <Paragraphs>2581</Paragraphs>
  <Slides>103</Slides>
  <Notes>5</Notes>
  <HiddenSlides>1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103</vt:i4>
      </vt:variant>
    </vt:vector>
  </HeadingPairs>
  <TitlesOfParts>
    <vt:vector size="124" baseType="lpstr">
      <vt:lpstr>ArialMT</vt:lpstr>
      <vt:lpstr>ＭＳ Ｐゴシック</vt:lpstr>
      <vt:lpstr>新細明體</vt:lpstr>
      <vt:lpstr>等线</vt:lpstr>
      <vt:lpstr>方正姚体</vt:lpstr>
      <vt:lpstr>黑体</vt:lpstr>
      <vt:lpstr>宋体</vt:lpstr>
      <vt:lpstr>微软雅黑</vt:lpstr>
      <vt:lpstr>微软雅黑</vt:lpstr>
      <vt:lpstr>Arial</vt:lpstr>
      <vt:lpstr>Bahnschrift SemiBold SemiConden</vt:lpstr>
      <vt:lpstr>Calibri</vt:lpstr>
      <vt:lpstr>Cambria Math</vt:lpstr>
      <vt:lpstr>Times</vt:lpstr>
      <vt:lpstr>Times New Roman</vt:lpstr>
      <vt:lpstr>Wingdings</vt:lpstr>
      <vt:lpstr>589tgp_health_light</vt:lpstr>
      <vt:lpstr>位图图像</vt:lpstr>
      <vt:lpstr>BMP 图像</vt:lpstr>
      <vt:lpstr>方程式</vt:lpstr>
      <vt:lpstr>Image</vt:lpstr>
      <vt:lpstr>模式识别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模式识别</dc:title>
  <dc:creator>transcend cao</dc:creator>
  <cp:lastModifiedBy>user</cp:lastModifiedBy>
  <cp:revision>722</cp:revision>
  <dcterms:created xsi:type="dcterms:W3CDTF">2021-04-27T01:44:47Z</dcterms:created>
  <dcterms:modified xsi:type="dcterms:W3CDTF">2023-11-05T01:03:10Z</dcterms:modified>
</cp:coreProperties>
</file>